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50" r:id="rId5"/>
    <p:sldMasterId id="2147483752" r:id="rId6"/>
    <p:sldMasterId id="2147483755" r:id="rId7"/>
    <p:sldMasterId id="2147483760" r:id="rId8"/>
    <p:sldMasterId id="2147483766" r:id="rId9"/>
    <p:sldMasterId id="2147483814" r:id="rId10"/>
    <p:sldMasterId id="2147483769" r:id="rId11"/>
  </p:sldMasterIdLst>
  <p:notesMasterIdLst>
    <p:notesMasterId r:id="rId46"/>
  </p:notesMasterIdLst>
  <p:sldIdLst>
    <p:sldId id="256" r:id="rId12"/>
    <p:sldId id="258" r:id="rId13"/>
    <p:sldId id="259" r:id="rId14"/>
    <p:sldId id="298" r:id="rId15"/>
    <p:sldId id="260" r:id="rId16"/>
    <p:sldId id="278" r:id="rId17"/>
    <p:sldId id="262" r:id="rId18"/>
    <p:sldId id="269" r:id="rId19"/>
    <p:sldId id="265" r:id="rId20"/>
    <p:sldId id="281" r:id="rId21"/>
    <p:sldId id="282" r:id="rId22"/>
    <p:sldId id="302" r:id="rId23"/>
    <p:sldId id="283" r:id="rId24"/>
    <p:sldId id="264" r:id="rId25"/>
    <p:sldId id="274" r:id="rId26"/>
    <p:sldId id="284" r:id="rId27"/>
    <p:sldId id="288" r:id="rId28"/>
    <p:sldId id="286" r:id="rId29"/>
    <p:sldId id="291" r:id="rId30"/>
    <p:sldId id="290" r:id="rId31"/>
    <p:sldId id="289" r:id="rId32"/>
    <p:sldId id="276" r:id="rId33"/>
    <p:sldId id="301" r:id="rId34"/>
    <p:sldId id="285" r:id="rId35"/>
    <p:sldId id="299" r:id="rId36"/>
    <p:sldId id="300" r:id="rId37"/>
    <p:sldId id="277" r:id="rId38"/>
    <p:sldId id="292" r:id="rId39"/>
    <p:sldId id="293" r:id="rId40"/>
    <p:sldId id="294" r:id="rId41"/>
    <p:sldId id="295" r:id="rId42"/>
    <p:sldId id="296" r:id="rId43"/>
    <p:sldId id="266" r:id="rId44"/>
    <p:sldId id="297" r:id="rId45"/>
  </p:sldIdLst>
  <p:sldSz cx="9144000" cy="5143500" type="screen16x9"/>
  <p:notesSz cx="7010400" cy="92964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EB6D0"/>
    <a:srgbClr val="0514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78739" autoAdjust="0"/>
  </p:normalViewPr>
  <p:slideViewPr>
    <p:cSldViewPr snapToGrid="0">
      <p:cViewPr varScale="1">
        <p:scale>
          <a:sx n="90" d="100"/>
          <a:sy n="90" d="100"/>
        </p:scale>
        <p:origin x="629" y="6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slide" Target="slides/slide28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slide" Target="slides/slide3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slide" Target="slides/slide27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41" Type="http://schemas.openxmlformats.org/officeDocument/2006/relationships/slide" Target="slides/slide30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Master" Target="slideMasters/slideMaster7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slide" Target="slides/slide29.xml"/><Relationship Id="rId45" Type="http://schemas.openxmlformats.org/officeDocument/2006/relationships/slide" Target="slides/slide34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4" Type="http://schemas.openxmlformats.org/officeDocument/2006/relationships/slide" Target="slides/slide33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slide" Target="slides/slide32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9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6146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95905468-FAD0-4F09-9B1F-F731FF9E4E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80197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MS PGothic" panose="020B0600070205080204" pitchFamily="34" charset="-128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MS PGothic" panose="020B0600070205080204" pitchFamily="34" charset="-128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MS PGothic" panose="020B0600070205080204" pitchFamily="34" charset="-128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MS PGothic" panose="020B0600070205080204" pitchFamily="34" charset="-128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FirstSampleChat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Has </a:t>
            </a:r>
            <a:r>
              <a:rPr lang="en-US" dirty="0" err="1"/>
              <a:t>Microsoft.AspNet.SignalR</a:t>
            </a:r>
            <a:r>
              <a:rPr lang="en-US" dirty="0"/>
              <a:t> </a:t>
            </a:r>
            <a:r>
              <a:rPr lang="en-US" dirty="0" err="1"/>
              <a:t>nuget</a:t>
            </a:r>
            <a:r>
              <a:rPr lang="en-US" dirty="0"/>
              <a:t> package installed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</a:t>
            </a:r>
            <a:r>
              <a:rPr lang="en-US" dirty="0" err="1"/>
              <a:t>PersistentConnection</a:t>
            </a:r>
            <a:r>
              <a:rPr lang="en-US" dirty="0"/>
              <a:t> - </a:t>
            </a:r>
            <a:r>
              <a:rPr lang="en-US" dirty="0" err="1"/>
              <a:t>signalr_first_pc</a:t>
            </a:r>
            <a:r>
              <a:rPr lang="en-US" dirty="0"/>
              <a:t> - </a:t>
            </a:r>
            <a:r>
              <a:rPr lang="en-US" dirty="0" err="1"/>
              <a:t>signalr_first_pc_complete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signalr_first_pc_html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signalr_first_pc_script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Add Startup class</a:t>
            </a:r>
            <a:r>
              <a:rPr lang="en-US" baseline="0" dirty="0"/>
              <a:t>  -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app.MapSignalR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&lt;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FirstPersistentConnection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&gt;("/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FirstSamplePC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");</a:t>
            </a: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dirty="0" err="1"/>
              <a:t>signalr_first_pc_startup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9444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Buffer – default 1000 </a:t>
            </a:r>
            <a:r>
              <a:rPr lang="en-US" dirty="0" err="1"/>
              <a:t>msgs</a:t>
            </a:r>
            <a:r>
              <a:rPr lang="en-US" baseline="0" dirty="0"/>
              <a:t> per hub per connection – might cause memory issues if </a:t>
            </a:r>
            <a:r>
              <a:rPr lang="en-US" baseline="0" dirty="0" err="1"/>
              <a:t>msgs</a:t>
            </a:r>
            <a:r>
              <a:rPr lang="en-US" baseline="0" dirty="0"/>
              <a:t> are large – decrease the # of </a:t>
            </a:r>
            <a:r>
              <a:rPr lang="en-US" baseline="0" dirty="0" err="1"/>
              <a:t>msgs</a:t>
            </a:r>
            <a:r>
              <a:rPr lang="en-US" baseline="0" dirty="0"/>
              <a:t> in memory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2164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8115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387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lang="en-US" dirty="0"/>
              <a:t>Add </a:t>
            </a:r>
            <a:r>
              <a:rPr lang="en-US" dirty="0" err="1"/>
              <a:t>Microsoft.AspNet.SignalR.SqlServer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9664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lang="da-DK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ALTER DATABASE SignalRSample SET ENABLE_BROKER</a:t>
            </a: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Data Source=LT0127;Initial Catalog=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SignalRSample;Integrated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Security=true;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1158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1162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ChatHub</a:t>
            </a:r>
            <a:r>
              <a:rPr lang="en-US" dirty="0"/>
              <a:t> class to Hubs folder.</a:t>
            </a:r>
          </a:p>
          <a:p>
            <a:r>
              <a:rPr lang="en-US" dirty="0"/>
              <a:t>Add</a:t>
            </a:r>
            <a:r>
              <a:rPr lang="en-US" baseline="0" dirty="0"/>
              <a:t> method for chatting</a:t>
            </a:r>
          </a:p>
          <a:p>
            <a:r>
              <a:rPr lang="en-US" dirty="0" err="1"/>
              <a:t>signalr_first_hub_broadcast</a:t>
            </a:r>
            <a:endParaRPr lang="en-US" dirty="0"/>
          </a:p>
          <a:p>
            <a:r>
              <a:rPr lang="en-US" dirty="0" err="1"/>
              <a:t>signalr_hub_script</a:t>
            </a:r>
            <a:endParaRPr lang="en-US" dirty="0"/>
          </a:p>
          <a:p>
            <a:r>
              <a:rPr lang="en-US" dirty="0" err="1"/>
              <a:t>signalr_hub_html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Add custom client name</a:t>
            </a: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[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HubName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("chat")]</a:t>
            </a:r>
            <a:endParaRPr lang="en-US" dirty="0"/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lang="en-US" dirty="0"/>
              <a:t>Add complex type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lang="en-US" dirty="0"/>
              <a:t>	</a:t>
            </a:r>
            <a:r>
              <a:rPr lang="en-US" dirty="0" err="1"/>
              <a:t>signalr_hub_complex_type</a:t>
            </a:r>
            <a:endParaRPr lang="en-US" dirty="0"/>
          </a:p>
          <a:p>
            <a:r>
              <a:rPr lang="en-US" dirty="0"/>
              <a:t>Update</a:t>
            </a:r>
            <a:r>
              <a:rPr lang="en-US" baseline="0" dirty="0"/>
              <a:t> method</a:t>
            </a:r>
            <a:endParaRPr lang="en-US" dirty="0"/>
          </a:p>
          <a:p>
            <a:r>
              <a:rPr lang="en-US" dirty="0" err="1"/>
              <a:t>signalr_hub_add_type</a:t>
            </a:r>
            <a:endParaRPr lang="en-US" dirty="0"/>
          </a:p>
          <a:p>
            <a:r>
              <a:rPr lang="en-US" dirty="0"/>
              <a:t>Update html</a:t>
            </a:r>
          </a:p>
          <a:p>
            <a:r>
              <a:rPr lang="en-US" dirty="0" err="1"/>
              <a:t>signalr_hub_add_name_html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signalr_hub_script_add_name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0198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signalr_first_hub_spec_clients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0367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Hub</a:t>
            </a:r>
          </a:p>
          <a:p>
            <a:r>
              <a:rPr lang="en-US" dirty="0" err="1"/>
              <a:t>signalr_rc_hub_first</a:t>
            </a:r>
            <a:endParaRPr lang="en-US" dirty="0"/>
          </a:p>
          <a:p>
            <a:endParaRPr lang="en-US" dirty="0"/>
          </a:p>
          <a:p>
            <a:r>
              <a:rPr lang="en-US" dirty="0"/>
              <a:t>Refs on view</a:t>
            </a:r>
          </a:p>
          <a:p>
            <a:r>
              <a:rPr lang="en-US" dirty="0" err="1"/>
              <a:t>signalr_rc_refs</a:t>
            </a:r>
            <a:endParaRPr lang="en-US" dirty="0"/>
          </a:p>
          <a:p>
            <a:endParaRPr lang="en-US" dirty="0"/>
          </a:p>
          <a:p>
            <a:r>
              <a:rPr lang="en-US" dirty="0"/>
              <a:t>Html on view</a:t>
            </a:r>
          </a:p>
          <a:p>
            <a:r>
              <a:rPr lang="en-US" dirty="0" err="1"/>
              <a:t>sr_rooms_html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Script on view</a:t>
            </a:r>
          </a:p>
          <a:p>
            <a:r>
              <a:rPr lang="en-US" dirty="0" err="1"/>
              <a:t>sr_rooms_script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6275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auction folder to hubs</a:t>
            </a:r>
          </a:p>
          <a:p>
            <a:r>
              <a:rPr lang="en-US" dirty="0"/>
              <a:t>Add auction script</a:t>
            </a:r>
          </a:p>
          <a:p>
            <a:r>
              <a:rPr lang="en-US" dirty="0" err="1"/>
              <a:t>sr_auction_script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Html:</a:t>
            </a:r>
          </a:p>
          <a:p>
            <a:r>
              <a:rPr lang="en-US" dirty="0" err="1"/>
              <a:t>sr_auction_html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Go over auction</a:t>
            </a:r>
            <a:r>
              <a:rPr lang="en-US" baseline="0" dirty="0"/>
              <a:t> hub &amp; </a:t>
            </a:r>
            <a:r>
              <a:rPr lang="en-US" baseline="0" dirty="0" err="1"/>
              <a:t>javasctript</a:t>
            </a:r>
            <a:r>
              <a:rPr lang="en-US" baseline="0" dirty="0"/>
              <a:t> client</a:t>
            </a:r>
          </a:p>
          <a:p>
            <a:r>
              <a:rPr lang="en-US" baseline="0" dirty="0"/>
              <a:t>Go over </a:t>
            </a:r>
            <a:r>
              <a:rPr lang="en-US" baseline="0" dirty="0" err="1"/>
              <a:t>.net</a:t>
            </a:r>
            <a:r>
              <a:rPr lang="en-US" baseline="0" dirty="0"/>
              <a:t> client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6518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GlobalHost.HubPipeline.AddModule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(new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LoggingPipelineModule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());</a:t>
            </a:r>
          </a:p>
          <a:p>
            <a:r>
              <a:rPr lang="en-US" dirty="0" err="1"/>
              <a:t>sr_logging_pipeline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054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Hub changes</a:t>
            </a:r>
          </a:p>
          <a:p>
            <a:r>
              <a:rPr lang="en-US" dirty="0" err="1"/>
              <a:t>sr_auth_hub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Script</a:t>
            </a:r>
          </a:p>
          <a:p>
            <a:r>
              <a:rPr lang="en-US" dirty="0" err="1"/>
              <a:t>sr_rooms_auth_script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Html</a:t>
            </a:r>
          </a:p>
          <a:p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sr_rooms_auth_button</a:t>
            </a:r>
            <a:endParaRPr lang="en-US" sz="1200" kern="1200" dirty="0">
              <a:solidFill>
                <a:srgbClr val="000000"/>
              </a:solidFill>
              <a:latin typeface="Times New Roman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sz="1200" kern="1200" dirty="0">
              <a:solidFill>
                <a:srgbClr val="000000"/>
              </a:solidFill>
              <a:latin typeface="Times New Roman" charset="0"/>
              <a:ea typeface="MS PGothic" panose="020B0600070205080204" pitchFamily="34" charset="-128"/>
            </a:endParaRP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</a:rPr>
              <a:t>Update security</a:t>
            </a:r>
            <a:r>
              <a:rPr lang="en-US" sz="1200" kern="1200" baseline="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</a:rPr>
              <a:t> on project</a:t>
            </a:r>
          </a:p>
          <a:p>
            <a:endParaRPr lang="en-US" sz="1200" kern="1200" baseline="0" dirty="0">
              <a:solidFill>
                <a:srgbClr val="000000"/>
              </a:solidFill>
              <a:latin typeface="Times New Roman" charset="0"/>
              <a:ea typeface="MS PGothic" panose="020B0600070205080204" pitchFamily="34" charset="-128"/>
            </a:endParaRPr>
          </a:p>
          <a:p>
            <a:r>
              <a:rPr lang="en-US" sz="1200" kern="1200" baseline="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</a:rPr>
              <a:t>-- show </a:t>
            </a:r>
            <a:r>
              <a:rPr lang="en-US" sz="1200" kern="1200" baseline="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</a:rPr>
              <a:t>auth</a:t>
            </a:r>
            <a:r>
              <a:rPr lang="en-US" sz="1200" kern="1200" baseline="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</a:rPr>
              <a:t> on persistent client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7308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logging on client and server</a:t>
            </a: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$.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connection.hub.logging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= true;</a:t>
            </a:r>
            <a:endParaRPr lang="en-US" dirty="0"/>
          </a:p>
          <a:p>
            <a:endParaRPr lang="en-US" dirty="0"/>
          </a:p>
          <a:p>
            <a:r>
              <a:rPr lang="en-US" dirty="0"/>
              <a:t>Add detailed logging on server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var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hubConfiguration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= new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HubConfiguration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();</a:t>
            </a: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          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hubConfiguration.EnableDetailedErrors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= true;</a:t>
            </a:r>
          </a:p>
          <a:p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            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app.MapSignalR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(</a:t>
            </a:r>
            <a:r>
              <a:rPr lang="en-US" sz="1200" kern="1200" dirty="0" err="1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hubConfiguration</a:t>
            </a:r>
            <a:r>
              <a:rPr lang="en-US" sz="1200" kern="1200" dirty="0">
                <a:solidFill>
                  <a:srgbClr val="000000"/>
                </a:solidFill>
                <a:latin typeface="Times New Roman" charset="0"/>
                <a:ea typeface="MS PGothic" panose="020B0600070205080204" pitchFamily="34" charset="-128"/>
                <a:cs typeface="ＭＳ Ｐゴシック" charset="0"/>
              </a:rPr>
              <a:t>);</a:t>
            </a:r>
          </a:p>
          <a:p>
            <a:endParaRPr lang="en-US" sz="1200" kern="1200" dirty="0">
              <a:solidFill>
                <a:srgbClr val="000000"/>
              </a:solidFill>
              <a:latin typeface="Times New Roman" charset="0"/>
              <a:ea typeface="MS PGothic" panose="020B0600070205080204" pitchFamily="34" charset="-128"/>
            </a:endParaRPr>
          </a:p>
          <a:p>
            <a:r>
              <a:rPr lang="en-US" dirty="0" err="1"/>
              <a:t>signalr_diagnostics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3727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95905468-FAD0-4F09-9B1F-F731FF9E4EE5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520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6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ngle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 Placeholder 1"/>
          <p:cNvSpPr>
            <a:spLocks noGrp="1"/>
          </p:cNvSpPr>
          <p:nvPr>
            <p:ph idx="1"/>
          </p:nvPr>
        </p:nvSpPr>
        <p:spPr>
          <a:xfrm>
            <a:off x="4572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868333" y="973667"/>
            <a:ext cx="4275667" cy="3450696"/>
          </a:xfrm>
        </p:spPr>
        <p:txBody>
          <a:bodyPr/>
          <a:lstStyle/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idx="15"/>
          </p:nvPr>
        </p:nvSpPr>
        <p:spPr/>
        <p:txBody>
          <a:bodyPr/>
          <a:lstStyle>
            <a:lvl1pPr>
              <a:buFont typeface="Times New Roman" panose="02020603050405020304" pitchFamily="18" charset="0"/>
              <a:buNone/>
              <a:defRPr smtClean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DF360BB-18FC-45F8-A88A-3AAC352AAD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30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_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buFont typeface="Times New Roman" panose="02020603050405020304" pitchFamily="18" charset="0"/>
              <a:buNone/>
              <a:defRPr smtClean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DAEB802-F5A4-4B56-B58B-3D5F164C2E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805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buFont typeface="Times New Roman" panose="02020603050405020304" pitchFamily="18" charset="0"/>
              <a:buNone/>
              <a:defRPr smtClean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C757599-C037-4B11-960E-78B8BFD098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42684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po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0" y="769938"/>
            <a:ext cx="9144000" cy="398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1923DED-8B55-406F-AE63-7DF82B7939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025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factu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9463"/>
            <a:ext cx="9142413" cy="398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D24B796-FFC8-43E7-8EC1-1FA8A61A63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89572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897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DD6332-4146-4EB9-8EC2-CAA25D2606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655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76800" y="3333750"/>
            <a:ext cx="3810000" cy="9906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876800" y="4324350"/>
            <a:ext cx="3811241" cy="381000"/>
          </a:xfrm>
          <a:prstGeom prst="rect">
            <a:avLst/>
          </a:prstGeom>
        </p:spPr>
        <p:txBody>
          <a:bodyPr/>
          <a:lstStyle>
            <a:lvl1pPr>
              <a:defRPr sz="800" b="0" i="1">
                <a:solidFill>
                  <a:srgbClr val="4EB6D0"/>
                </a:solidFill>
                <a:latin typeface="Avenir Light"/>
                <a:cs typeface="Avenir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1650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0" y="3486150"/>
            <a:ext cx="3810000" cy="4572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875559" y="3943350"/>
            <a:ext cx="3811241" cy="381000"/>
          </a:xfrm>
          <a:prstGeom prst="rect">
            <a:avLst/>
          </a:prstGeom>
        </p:spPr>
        <p:txBody>
          <a:bodyPr/>
          <a:lstStyle>
            <a:lvl1pPr>
              <a:defRPr sz="1600" b="0" i="1">
                <a:solidFill>
                  <a:srgbClr val="4EB6D0"/>
                </a:solidFill>
                <a:latin typeface="Avenir Light"/>
                <a:cs typeface="Avenir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876800" y="4324350"/>
            <a:ext cx="3811241" cy="381000"/>
          </a:xfrm>
          <a:prstGeom prst="rect">
            <a:avLst/>
          </a:prstGeom>
        </p:spPr>
        <p:txBody>
          <a:bodyPr/>
          <a:lstStyle>
            <a:lvl1pPr>
              <a:defRPr sz="800" b="0" i="1">
                <a:solidFill>
                  <a:srgbClr val="4EB6D0"/>
                </a:solidFill>
                <a:latin typeface="Avenir Light"/>
                <a:cs typeface="Avenir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48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/>
          <p:cNvSpPr>
            <a:spLocks noGrp="1"/>
          </p:cNvSpPr>
          <p:nvPr>
            <p:ph idx="1"/>
          </p:nvPr>
        </p:nvSpPr>
        <p:spPr>
          <a:xfrm>
            <a:off x="457200" y="971550"/>
            <a:ext cx="8229600" cy="339407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ED8440-792C-4F0A-81FE-27C8DA1A17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7178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/>
          <p:cNvSpPr>
            <a:spLocks noGrp="1"/>
          </p:cNvSpPr>
          <p:nvPr>
            <p:ph idx="1"/>
          </p:nvPr>
        </p:nvSpPr>
        <p:spPr>
          <a:xfrm>
            <a:off x="4572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idx="11"/>
          </p:nvPr>
        </p:nvSpPr>
        <p:spPr>
          <a:xfrm>
            <a:off x="45720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F492A7-A673-4F15-A0CF-1950CAF9F9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37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"/>
          <p:cNvSpPr>
            <a:spLocks noGrp="1"/>
          </p:cNvSpPr>
          <p:nvPr>
            <p:ph idx="1"/>
          </p:nvPr>
        </p:nvSpPr>
        <p:spPr>
          <a:xfrm>
            <a:off x="4572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868333" y="973667"/>
            <a:ext cx="4275667" cy="3450696"/>
          </a:xfrm>
        </p:spPr>
        <p:txBody>
          <a:bodyPr/>
          <a:lstStyle/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A19E36-F44D-4195-8D3F-322809C7BA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857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CB255-7304-4A28-8A0A-BE1FF47F62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5094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ngle Column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Text Placeholder 1"/>
          <p:cNvSpPr>
            <a:spLocks noGrp="1"/>
          </p:cNvSpPr>
          <p:nvPr>
            <p:ph idx="1"/>
          </p:nvPr>
        </p:nvSpPr>
        <p:spPr>
          <a:xfrm>
            <a:off x="457200" y="971550"/>
            <a:ext cx="8229600" cy="339407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buFont typeface="Times New Roman" panose="02020603050405020304" pitchFamily="18" charset="0"/>
              <a:buNone/>
              <a:defRPr smtClean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BA41B0B-6C12-478B-AA1A-C0EBAFF44A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1215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 Placeholder 1"/>
          <p:cNvSpPr>
            <a:spLocks noGrp="1"/>
          </p:cNvSpPr>
          <p:nvPr>
            <p:ph idx="11"/>
          </p:nvPr>
        </p:nvSpPr>
        <p:spPr>
          <a:xfrm>
            <a:off x="45720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Text Placeholder 1"/>
          <p:cNvSpPr>
            <a:spLocks noGrp="1"/>
          </p:cNvSpPr>
          <p:nvPr>
            <p:ph idx="13"/>
          </p:nvPr>
        </p:nvSpPr>
        <p:spPr>
          <a:xfrm>
            <a:off x="457200" y="971550"/>
            <a:ext cx="4114800" cy="3429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idx="14"/>
          </p:nvPr>
        </p:nvSpPr>
        <p:spPr/>
        <p:txBody>
          <a:bodyPr/>
          <a:lstStyle>
            <a:lvl1pPr>
              <a:buFont typeface="Times New Roman" panose="02020603050405020304" pitchFamily="18" charset="0"/>
              <a:buNone/>
              <a:defRPr smtClean="0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B7A1D94-C531-4655-8204-70DDD4D8EB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106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jpe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8.jpe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theme" Target="../theme/theme6.xml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Relationship Id="rId30" Type="http://schemas.openxmlformats.org/officeDocument/2006/relationships/image" Target="../media/image35.png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</p:sldLayoutIdLst>
  <p:txStyles>
    <p:titleStyle>
      <a:lvl1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j-lt"/>
          <a:ea typeface="MS PGothic" panose="020B0600070205080204" pitchFamily="34" charset="-128"/>
          <a:cs typeface="+mj-cs"/>
        </a:defRPr>
      </a:lvl1pPr>
      <a:lvl2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Arial" charset="0"/>
          <a:ea typeface="MS PGothic" panose="020B0600070205080204" pitchFamily="34" charset="-128"/>
          <a:cs typeface="Arial" charset="0"/>
        </a:defRPr>
      </a:lvl2pPr>
      <a:lvl3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Arial" charset="0"/>
          <a:ea typeface="MS PGothic" panose="020B0600070205080204" pitchFamily="34" charset="-128"/>
          <a:cs typeface="Arial" charset="0"/>
        </a:defRPr>
      </a:lvl3pPr>
      <a:lvl4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Arial" charset="0"/>
          <a:ea typeface="MS PGothic" panose="020B0600070205080204" pitchFamily="34" charset="-128"/>
          <a:cs typeface="Arial" charset="0"/>
        </a:defRPr>
      </a:lvl4pPr>
      <a:lvl5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Arial" charset="0"/>
          <a:ea typeface="MS PGothic" panose="020B0600070205080204" pitchFamily="34" charset="-128"/>
          <a:cs typeface="Arial" charset="0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lnSpc>
          <a:spcPct val="9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6"/>
          <p:cNvSpPr>
            <a:spLocks noGrp="1"/>
          </p:cNvSpPr>
          <p:nvPr>
            <p:ph type="body" idx="1"/>
          </p:nvPr>
        </p:nvSpPr>
        <p:spPr bwMode="auto">
          <a:xfrm>
            <a:off x="5029200" y="3333750"/>
            <a:ext cx="3657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</p:sldLayoutIdLst>
  <p:txStyles>
    <p:titleStyle>
      <a:lvl1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/>
          <a:ea typeface="MS PGothic" panose="020B0600070205080204" pitchFamily="34" charset="-128"/>
          <a:cs typeface="Avenir Light"/>
        </a:defRPr>
      </a:lvl1pPr>
      <a:lvl2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 charset="0"/>
          <a:ea typeface="MS PGothic" panose="020B0600070205080204" pitchFamily="34" charset="-128"/>
          <a:cs typeface="Avenir Light" charset="0"/>
        </a:defRPr>
      </a:lvl2pPr>
      <a:lvl3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 charset="0"/>
          <a:ea typeface="MS PGothic" panose="020B0600070205080204" pitchFamily="34" charset="-128"/>
          <a:cs typeface="Avenir Light" charset="0"/>
        </a:defRPr>
      </a:lvl3pPr>
      <a:lvl4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 charset="0"/>
          <a:ea typeface="MS PGothic" panose="020B0600070205080204" pitchFamily="34" charset="-128"/>
          <a:cs typeface="Avenir Light" charset="0"/>
        </a:defRPr>
      </a:lvl4pPr>
      <a:lvl5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 charset="0"/>
          <a:ea typeface="MS PGothic" panose="020B0600070205080204" pitchFamily="34" charset="-128"/>
          <a:cs typeface="Avenir Light" charset="0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lnSpc>
          <a:spcPct val="9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FFFFFF"/>
          </a:solidFill>
          <a:latin typeface="Avenir Light"/>
          <a:ea typeface="MS PGothic" panose="020B0600070205080204" pitchFamily="34" charset="-128"/>
          <a:cs typeface="Avenir Light"/>
        </a:defRPr>
      </a:lvl1pPr>
      <a:lvl2pPr marL="742950" indent="-285750" algn="l" defTabSz="457200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Arial" charset="0"/>
          <a:cs typeface="+mn-cs"/>
        </a:defRPr>
      </a:lvl3pPr>
      <a:lvl4pPr marL="16002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400">
          <a:solidFill>
            <a:srgbClr val="000000"/>
          </a:solidFill>
          <a:latin typeface="+mn-lt"/>
          <a:ea typeface="Arial" charset="0"/>
          <a:cs typeface="+mn-cs"/>
        </a:defRPr>
      </a:lvl4pPr>
      <a:lvl5pPr marL="20574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ea typeface="Arial" charset="0"/>
          <a:cs typeface="+mn-cs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9550"/>
            <a:ext cx="7496175" cy="55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Here to Edit Title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457200" y="4770438"/>
            <a:ext cx="2208213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78C574A-1B21-41AD-9735-8FD4DD817B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052" name="Text Placeholder 1"/>
          <p:cNvSpPr>
            <a:spLocks noGrp="1"/>
          </p:cNvSpPr>
          <p:nvPr>
            <p:ph type="body" idx="1"/>
          </p:nvPr>
        </p:nvSpPr>
        <p:spPr bwMode="auto">
          <a:xfrm>
            <a:off x="457200" y="9715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3"/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</p:sldLayoutIdLst>
  <p:txStyles>
    <p:titleStyle>
      <a:lvl1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1"/>
          </a:solidFill>
          <a:latin typeface="Avenir Roman"/>
          <a:ea typeface="MS PGothic" panose="020B0600070205080204" pitchFamily="34" charset="-128"/>
          <a:cs typeface="Avenir Roman"/>
        </a:defRPr>
      </a:lvl1pPr>
      <a:lvl2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2pPr>
      <a:lvl3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3pPr>
      <a:lvl4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4pPr>
      <a:lvl5pPr algn="l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200"/>
        </a:spcAft>
        <a:buClr>
          <a:srgbClr val="4EB6D0"/>
        </a:buClr>
        <a:buSzPct val="100000"/>
        <a:buFont typeface="Times New Roman" panose="02020603050405020304" pitchFamily="18" charset="0"/>
        <a:defRPr b="1"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1pPr>
      <a:lvl2pPr marL="687388" indent="-230188" algn="l" defTabSz="457200" rtl="0" eaLnBrk="0" fontAlgn="base" hangingPunct="0">
        <a:spcBef>
          <a:spcPct val="0"/>
        </a:spcBef>
        <a:spcAft>
          <a:spcPts val="1200"/>
        </a:spcAft>
        <a:buClr>
          <a:srgbClr val="4EB6D0"/>
        </a:buClr>
        <a:buSzPct val="35000"/>
        <a:buFont typeface="Wingdings" panose="05000000000000000000" pitchFamily="2" charset="2"/>
        <a:buChar char=""/>
        <a:defRPr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2pPr>
      <a:lvl3pPr marL="1200150" indent="-285750" algn="l" defTabSz="457200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808080"/>
        </a:buClr>
        <a:buSzPct val="65000"/>
        <a:buFont typeface="Wingdings" panose="05000000000000000000" pitchFamily="2" charset="2"/>
        <a:buChar char="§"/>
        <a:defRPr>
          <a:solidFill>
            <a:srgbClr val="000000"/>
          </a:solidFill>
          <a:latin typeface="Arial Narrow"/>
          <a:ea typeface="Arial" charset="0"/>
          <a:cs typeface="Arial Narrow"/>
        </a:defRPr>
      </a:lvl3pPr>
      <a:lvl4pPr marL="1830388" indent="-338138" algn="l" defTabSz="457200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400" i="1">
          <a:solidFill>
            <a:srgbClr val="000000"/>
          </a:solidFill>
          <a:latin typeface="Arial Narrow"/>
          <a:ea typeface="Arial" charset="0"/>
          <a:cs typeface="Arial Narrow"/>
        </a:defRPr>
      </a:lvl4pPr>
      <a:lvl5pPr marL="20574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ea typeface="Arial" charset="0"/>
          <a:cs typeface="Arial" panose="020B0604020202020204" pitchFamily="34" charset="0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3124200" y="4767263"/>
            <a:ext cx="2895600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457200" y="4770438"/>
            <a:ext cx="2208213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>
              <a:lnSpc>
                <a:spcPct val="100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723900" algn="l"/>
                <a:tab pos="1447800" algn="l"/>
              </a:tabLst>
              <a:defRPr sz="10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1pPr>
          </a:lstStyle>
          <a:p>
            <a:pPr>
              <a:defRPr/>
            </a:pPr>
            <a:r>
              <a:rPr lang="en-US"/>
              <a:t>&lt;#&gt;</a:t>
            </a:r>
          </a:p>
        </p:txBody>
      </p:sp>
      <p:sp>
        <p:nvSpPr>
          <p:cNvPr id="307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9550"/>
            <a:ext cx="7496175" cy="55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Here to Edit Title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 bwMode="auto">
          <a:xfrm>
            <a:off x="457200" y="9715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3"/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64" r:id="rId4"/>
    <p:sldLayoutId id="2147483865" r:id="rId5"/>
  </p:sldLayoutIdLst>
  <p:txStyles>
    <p:titleStyle>
      <a:lvl1pPr marL="342900" indent="-3429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lang="en-US" sz="2400">
          <a:solidFill>
            <a:schemeClr val="bg2"/>
          </a:solidFill>
          <a:latin typeface="Avenir Roman"/>
          <a:ea typeface="MS PGothic" panose="020B0600070205080204" pitchFamily="34" charset="-128"/>
          <a:cs typeface="Avenir Roman"/>
        </a:defRPr>
      </a:lvl1pPr>
      <a:lvl2pPr marL="342900" indent="-3429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2"/>
          </a:solidFill>
          <a:latin typeface="Avenir Roman" charset="0"/>
          <a:ea typeface="MS PGothic" panose="020B0600070205080204" pitchFamily="34" charset="-128"/>
          <a:cs typeface="Avenir Roman" charset="0"/>
        </a:defRPr>
      </a:lvl2pPr>
      <a:lvl3pPr marL="342900" indent="-3429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2"/>
          </a:solidFill>
          <a:latin typeface="Avenir Roman" charset="0"/>
          <a:ea typeface="MS PGothic" panose="020B0600070205080204" pitchFamily="34" charset="-128"/>
          <a:cs typeface="Avenir Roman" charset="0"/>
        </a:defRPr>
      </a:lvl3pPr>
      <a:lvl4pPr marL="342900" indent="-3429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2"/>
          </a:solidFill>
          <a:latin typeface="Avenir Roman" charset="0"/>
          <a:ea typeface="MS PGothic" panose="020B0600070205080204" pitchFamily="34" charset="-128"/>
          <a:cs typeface="Avenir Roman" charset="0"/>
        </a:defRPr>
      </a:lvl4pPr>
      <a:lvl5pPr marL="342900" indent="-3429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chemeClr val="bg2"/>
          </a:solidFill>
          <a:latin typeface="Avenir Roman" charset="0"/>
          <a:ea typeface="MS PGothic" panose="020B0600070205080204" pitchFamily="34" charset="-128"/>
          <a:cs typeface="Avenir Roman" charset="0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1400">
          <a:solidFill>
            <a:srgbClr val="000000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200"/>
        </a:spcAft>
        <a:buClr>
          <a:srgbClr val="4EB6D0"/>
        </a:buClr>
        <a:buSzPct val="100000"/>
        <a:buFont typeface="Times New Roman" panose="02020603050405020304" pitchFamily="18" charset="0"/>
        <a:defRPr b="1"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1pPr>
      <a:lvl2pPr marL="687388" indent="-230188" algn="l" defTabSz="457200" rtl="0" eaLnBrk="0" fontAlgn="base" hangingPunct="0">
        <a:spcBef>
          <a:spcPct val="0"/>
        </a:spcBef>
        <a:spcAft>
          <a:spcPts val="1200"/>
        </a:spcAft>
        <a:buClr>
          <a:srgbClr val="4EB6D0"/>
        </a:buClr>
        <a:buSzPct val="35000"/>
        <a:buFont typeface="Wingdings" panose="05000000000000000000" pitchFamily="2" charset="2"/>
        <a:buChar char=""/>
        <a:defRPr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2pPr>
      <a:lvl3pPr marL="1200150" indent="-285750" algn="l" defTabSz="457200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chemeClr val="bg2"/>
        </a:buClr>
        <a:buSzPct val="65000"/>
        <a:buFont typeface="Wingdings" panose="05000000000000000000" pitchFamily="2" charset="2"/>
        <a:buChar char="§"/>
        <a:defRPr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3pPr>
      <a:lvl4pPr marL="1830388" indent="-338138" algn="l" defTabSz="457200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400" i="1"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4pPr>
      <a:lvl5pPr marL="20574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1600">
          <a:solidFill>
            <a:srgbClr val="000000"/>
          </a:solidFill>
          <a:latin typeface="Arial Narrow"/>
          <a:ea typeface="MS PGothic" panose="020B0600070205080204" pitchFamily="34" charset="-128"/>
          <a:cs typeface="Arial Narrow"/>
        </a:defRPr>
      </a:lvl5pPr>
      <a:lvl6pPr marL="25146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1" fontAlgn="base" hangingPunct="1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90738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46088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00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CC19D3D-188F-4CD4-853D-BE3548FD13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venir Roman"/>
          <a:ea typeface="MS PGothic" panose="020B0600070205080204" pitchFamily="34" charset="-128"/>
          <a:cs typeface="Avenir Roman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venir Roman" charset="0"/>
          <a:ea typeface="MS PGothic" panose="020B0600070205080204" pitchFamily="34" charset="-128"/>
          <a:cs typeface="Avenir Roman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venir Roman" charset="0"/>
          <a:ea typeface="MS PGothic" panose="020B0600070205080204" pitchFamily="34" charset="-128"/>
          <a:cs typeface="Avenir Roman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venir Roman" charset="0"/>
          <a:ea typeface="MS PGothic" panose="020B0600070205080204" pitchFamily="34" charset="-128"/>
          <a:cs typeface="Avenir Roman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venir Roman" charset="0"/>
          <a:ea typeface="MS PGothic" panose="020B0600070205080204" pitchFamily="34" charset="-128"/>
          <a:cs typeface="Avenir Roman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up 60"/>
          <p:cNvGrpSpPr>
            <a:grpSpLocks/>
          </p:cNvGrpSpPr>
          <p:nvPr userDrawn="1"/>
        </p:nvGrpSpPr>
        <p:grpSpPr bwMode="auto">
          <a:xfrm>
            <a:off x="417513" y="868363"/>
            <a:ext cx="8083550" cy="3787775"/>
            <a:chOff x="1112838" y="1204913"/>
            <a:chExt cx="10499725" cy="4921250"/>
          </a:xfrm>
        </p:grpSpPr>
        <p:pic>
          <p:nvPicPr>
            <p:cNvPr id="5124" name="Picture 1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2838" y="3137524"/>
              <a:ext cx="10499725" cy="10622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5" name="Picture 2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38980" y="1204913"/>
              <a:ext cx="690771" cy="806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6" name="Picture 3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9614" y="1206975"/>
              <a:ext cx="688709" cy="806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7" name="Picture 4"/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8100" y="1206975"/>
              <a:ext cx="690772" cy="806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8" name="Picture 5"/>
            <p:cNvPicPr>
              <a:picLocks noChangeAspect="1" noChangeArrowheads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89550" y="1204913"/>
              <a:ext cx="690771" cy="806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9" name="Picture 6"/>
            <p:cNvPicPr>
              <a:picLocks noChangeAspect="1" noChangeArrowheads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8057" y="1204913"/>
              <a:ext cx="690772" cy="806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0" name="Picture 7"/>
            <p:cNvPicPr>
              <a:picLocks noChangeAspect="1" noChangeArrowheads="1"/>
            </p:cNvPicPr>
            <p:nvPr userDrawn="1"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26407" y="2048496"/>
              <a:ext cx="907282" cy="1066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1" name="Picture 8"/>
            <p:cNvPicPr>
              <a:picLocks noChangeAspect="1" noChangeArrowheads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7372" y="2048496"/>
              <a:ext cx="905220" cy="10622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2" name="Picture 9"/>
            <p:cNvPicPr>
              <a:picLocks noChangeAspect="1" noChangeArrowheads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4452" y="2048496"/>
              <a:ext cx="905219" cy="10622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3" name="Picture 10"/>
            <p:cNvPicPr>
              <a:picLocks noChangeAspect="1" noChangeArrowheads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7790" y="2048496"/>
              <a:ext cx="907282" cy="1066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4" name="Picture 11"/>
            <p:cNvPicPr>
              <a:picLocks noChangeAspect="1" noChangeArrowheads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7552" y="2048496"/>
              <a:ext cx="907282" cy="1066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5" name="Picture 12"/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7921" y="2044371"/>
              <a:ext cx="909343" cy="1066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6" name="Picture 13"/>
            <p:cNvPicPr>
              <a:picLocks noChangeAspect="1" noChangeArrowheads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4200" y="2046434"/>
              <a:ext cx="905220" cy="1053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7" name="Picture 14"/>
            <p:cNvPicPr>
              <a:picLocks noChangeAspect="1" noChangeArrowheads="1"/>
            </p:cNvPicPr>
            <p:nvPr userDrawn="1"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4387" y="4234802"/>
              <a:ext cx="907282" cy="1056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8" name="Picture 15"/>
            <p:cNvPicPr>
              <a:picLocks noChangeAspect="1" noChangeArrowheads="1"/>
            </p:cNvPicPr>
            <p:nvPr userDrawn="1"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69838" y="4228615"/>
              <a:ext cx="692833" cy="1889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9" name="Picture 16"/>
            <p:cNvPicPr>
              <a:picLocks noChangeAspect="1" noChangeArrowheads="1"/>
            </p:cNvPicPr>
            <p:nvPr userDrawn="1"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9852" y="4232740"/>
              <a:ext cx="692833" cy="188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0" name="Picture 17"/>
            <p:cNvPicPr>
              <a:picLocks noChangeAspect="1" noChangeArrowheads="1"/>
            </p:cNvPicPr>
            <p:nvPr userDrawn="1"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3768" y="4236865"/>
              <a:ext cx="692833" cy="1889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1" name="Picture 18"/>
            <p:cNvPicPr>
              <a:picLocks noChangeAspect="1" noChangeArrowheads="1"/>
            </p:cNvPicPr>
            <p:nvPr userDrawn="1"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7935" y="4234802"/>
              <a:ext cx="905219" cy="1056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2" name="Picture 19"/>
            <p:cNvPicPr>
              <a:picLocks noChangeAspect="1" noChangeArrowheads="1"/>
            </p:cNvPicPr>
            <p:nvPr userDrawn="1"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2614" y="1204913"/>
              <a:ext cx="692833" cy="8085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3" name="Picture 20"/>
            <p:cNvPicPr>
              <a:picLocks noChangeAspect="1" noChangeArrowheads="1"/>
            </p:cNvPicPr>
            <p:nvPr userDrawn="1"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5122" y="1209038"/>
              <a:ext cx="690772" cy="806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4" name="Picture 21"/>
            <p:cNvPicPr>
              <a:picLocks noChangeAspect="1" noChangeArrowheads="1"/>
            </p:cNvPicPr>
            <p:nvPr userDrawn="1"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881" y="4234802"/>
              <a:ext cx="903158" cy="1053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5" name="Picture 22"/>
            <p:cNvPicPr>
              <a:picLocks noChangeAspect="1" noChangeArrowheads="1"/>
            </p:cNvPicPr>
            <p:nvPr userDrawn="1"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84604" y="4234802"/>
              <a:ext cx="905219" cy="1037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6" name="Picture 23"/>
            <p:cNvPicPr>
              <a:picLocks noChangeAspect="1" noChangeArrowheads="1"/>
            </p:cNvPicPr>
            <p:nvPr userDrawn="1"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59571" y="4240990"/>
              <a:ext cx="907282" cy="1053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7" name="Picture 24"/>
            <p:cNvPicPr>
              <a:picLocks noChangeAspect="1" noChangeArrowheads="1"/>
            </p:cNvPicPr>
            <p:nvPr userDrawn="1"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6146" y="4234802"/>
              <a:ext cx="903158" cy="10519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8" name="Picture 25"/>
            <p:cNvPicPr>
              <a:picLocks noChangeAspect="1" noChangeArrowheads="1"/>
            </p:cNvPicPr>
            <p:nvPr userDrawn="1"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1532" y="2048496"/>
              <a:ext cx="907282" cy="1064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9" name="Picture 26"/>
            <p:cNvPicPr>
              <a:picLocks noChangeAspect="1" noChangeArrowheads="1"/>
            </p:cNvPicPr>
            <p:nvPr userDrawn="1"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2808" y="5305267"/>
              <a:ext cx="692833" cy="8085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50" name="Picture 27"/>
            <p:cNvPicPr>
              <a:picLocks noChangeAspect="1" noChangeArrowheads="1"/>
            </p:cNvPicPr>
            <p:nvPr userDrawn="1"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814" y="5303204"/>
              <a:ext cx="692833" cy="810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123" name="Title Placeholder 65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56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venir Roman"/>
          <a:ea typeface="MS PGothic" panose="020B0600070205080204" pitchFamily="34" charset="-128"/>
          <a:cs typeface="Avenir Roman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  <a:cs typeface="Avenir Roman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venir Roman" charset="0"/>
          <a:ea typeface="MS PGothic" panose="020B0600070205080204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457200" y="473551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000" smtClean="0">
                <a:solidFill>
                  <a:srgbClr val="8A8A8A"/>
                </a:solidFill>
              </a:defRPr>
            </a:lvl1pPr>
          </a:lstStyle>
          <a:p>
            <a:pPr>
              <a:defRPr/>
            </a:pPr>
            <a:fld id="{E0D0912A-AD77-4EA0-BAA4-1E4F5BEAD09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p.net/signal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blog.3d-logic.com/2015/03/29/signalr-on-the-wire-an-informal-description-of-the-signalr-protocol/" TargetMode="External"/><Relationship Id="rId4" Type="http://schemas.openxmlformats.org/officeDocument/2006/relationships/hyperlink" Target="http://kevgriffin.com/signalr-transports-explained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2848" y="402672"/>
            <a:ext cx="6845416" cy="3477875"/>
          </a:xfrm>
          <a:prstGeom prst="rect">
            <a:avLst/>
          </a:prstGeom>
          <a:solidFill>
            <a:schemeClr val="accent6">
              <a:lumMod val="10000"/>
              <a:lumOff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PM&gt; Install-Package </a:t>
            </a:r>
            <a:r>
              <a:rPr lang="en-US" sz="1000" dirty="0" err="1"/>
              <a:t>Microsoft.AspNet.SignalR</a:t>
            </a:r>
            <a:endParaRPr lang="en-US" sz="1000" dirty="0"/>
          </a:p>
          <a:p>
            <a:r>
              <a:rPr lang="en-US" sz="1000" dirty="0"/>
              <a:t>Attempting to gather dependencies information for package 'Microsoft.AspNet.SignalR.2.2.0' with respect to project '</a:t>
            </a:r>
            <a:r>
              <a:rPr lang="en-US" sz="1000" dirty="0" err="1"/>
              <a:t>FirstSampleChat</a:t>
            </a:r>
            <a:r>
              <a:rPr lang="en-US" sz="1000" dirty="0"/>
              <a:t>', targeting '.</a:t>
            </a:r>
            <a:r>
              <a:rPr lang="en-US" sz="1000" dirty="0" err="1"/>
              <a:t>NETFramework,Version</a:t>
            </a:r>
            <a:r>
              <a:rPr lang="en-US" sz="1000" dirty="0"/>
              <a:t>=v4.5.2'</a:t>
            </a:r>
          </a:p>
          <a:p>
            <a:r>
              <a:rPr lang="en-US" sz="1000" dirty="0"/>
              <a:t>Attempting to resolve dependencies for package 'Microsoft.AspNet.SignalR.2.2.0' with </a:t>
            </a:r>
            <a:r>
              <a:rPr lang="en-US" sz="1000" dirty="0" err="1"/>
              <a:t>DependencyBehavior</a:t>
            </a:r>
            <a:r>
              <a:rPr lang="en-US" sz="1000" dirty="0"/>
              <a:t> 'Lowest'</a:t>
            </a:r>
          </a:p>
          <a:p>
            <a:r>
              <a:rPr lang="en-US" sz="1000" dirty="0"/>
              <a:t>Resolving actions to install package 'Microsoft.AspNet.SignalR.2.2.0'</a:t>
            </a:r>
          </a:p>
          <a:p>
            <a:r>
              <a:rPr lang="en-US" sz="1000" dirty="0"/>
              <a:t>Resolved actions to install package 'Microsoft.AspNet.SignalR.2.2.0'</a:t>
            </a:r>
          </a:p>
          <a:p>
            <a:r>
              <a:rPr lang="en-US" sz="1000" dirty="0"/>
              <a:t>Adding package 'Microsoft.AspNet.SignalR.JS.2.2.0'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'Microsoft.AspNet.SignalR.JS.2.2.0'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'Microsoft.AspNet.SignalR.JS.2.2.0' to '</a:t>
            </a:r>
            <a:r>
              <a:rPr lang="en-US" sz="1000" dirty="0" err="1"/>
              <a:t>packages.config</a:t>
            </a:r>
            <a:r>
              <a:rPr lang="en-US" sz="1000" dirty="0"/>
              <a:t>'</a:t>
            </a:r>
          </a:p>
          <a:p>
            <a:r>
              <a:rPr lang="en-US" sz="1000" dirty="0"/>
              <a:t>Successfully installed 'Microsoft.AspNet.SignalR.JS 2.2.0' to </a:t>
            </a:r>
            <a:r>
              <a:rPr lang="en-US" sz="1000" dirty="0" err="1"/>
              <a:t>FirstSampleChat</a:t>
            </a:r>
            <a:endParaRPr lang="en-US" sz="1000" dirty="0"/>
          </a:p>
          <a:p>
            <a:r>
              <a:rPr lang="en-US" sz="1000" dirty="0"/>
              <a:t>Adding package 'Microsoft.AspNet.SignalR.Core.2.2.0'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'Microsoft.AspNet.SignalR.Core.2.2.0'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'Microsoft.AspNet.SignalR.Core.2.2.0' to '</a:t>
            </a:r>
            <a:r>
              <a:rPr lang="en-US" sz="1000" dirty="0" err="1"/>
              <a:t>packages.config</a:t>
            </a:r>
            <a:r>
              <a:rPr lang="en-US" sz="1000" dirty="0"/>
              <a:t>'</a:t>
            </a:r>
          </a:p>
          <a:p>
            <a:r>
              <a:rPr lang="en-US" sz="1000" dirty="0"/>
              <a:t>Successfully installed '</a:t>
            </a:r>
            <a:r>
              <a:rPr lang="en-US" sz="1000" dirty="0" err="1"/>
              <a:t>Microsoft.AspNet.SignalR.Core</a:t>
            </a:r>
            <a:r>
              <a:rPr lang="en-US" sz="1000" dirty="0"/>
              <a:t> 2.2.0' to </a:t>
            </a:r>
            <a:r>
              <a:rPr lang="en-US" sz="1000" dirty="0" err="1"/>
              <a:t>FirstSampleChat</a:t>
            </a:r>
            <a:endParaRPr lang="en-US" sz="1000" dirty="0"/>
          </a:p>
          <a:p>
            <a:r>
              <a:rPr lang="en-US" sz="1000" dirty="0"/>
              <a:t>Adding package 'Microsoft.AspNet.SignalR.SystemWeb.2.2.0'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'Microsoft.AspNet.SignalR.SystemWeb.2.2.0'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'Microsoft.AspNet.SignalR.SystemWeb.2.2.0' to '</a:t>
            </a:r>
            <a:r>
              <a:rPr lang="en-US" sz="1000" dirty="0" err="1"/>
              <a:t>packages.config</a:t>
            </a:r>
            <a:r>
              <a:rPr lang="en-US" sz="1000" dirty="0"/>
              <a:t>'</a:t>
            </a:r>
          </a:p>
          <a:p>
            <a:r>
              <a:rPr lang="en-US" sz="1000" dirty="0"/>
              <a:t>Successfully installed '</a:t>
            </a:r>
            <a:r>
              <a:rPr lang="en-US" sz="1000" dirty="0" err="1"/>
              <a:t>Microsoft.AspNet.SignalR.SystemWeb</a:t>
            </a:r>
            <a:r>
              <a:rPr lang="en-US" sz="1000" dirty="0"/>
              <a:t> 2.2.0' to </a:t>
            </a:r>
            <a:r>
              <a:rPr lang="en-US" sz="1000" dirty="0" err="1"/>
              <a:t>FirstSampleChat</a:t>
            </a:r>
            <a:endParaRPr lang="en-US" sz="1000" dirty="0"/>
          </a:p>
          <a:p>
            <a:r>
              <a:rPr lang="en-US" sz="1000" dirty="0"/>
              <a:t>Adding package 'Microsoft.AspNet.SignalR.2.2.0'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'Microsoft.AspNet.SignalR.2.2.0' to folder 'c:\_presentation\</a:t>
            </a:r>
            <a:r>
              <a:rPr lang="en-US" sz="1000" dirty="0" err="1"/>
              <a:t>FirstSampleChat</a:t>
            </a:r>
            <a:r>
              <a:rPr lang="en-US" sz="1000" dirty="0"/>
              <a:t>\packages'</a:t>
            </a:r>
          </a:p>
          <a:p>
            <a:r>
              <a:rPr lang="en-US" sz="1000" dirty="0"/>
              <a:t>Added package 'Microsoft.AspNet.SignalR.2.2.0' to '</a:t>
            </a:r>
            <a:r>
              <a:rPr lang="en-US" sz="1000" dirty="0" err="1"/>
              <a:t>packages.config</a:t>
            </a:r>
            <a:r>
              <a:rPr lang="en-US" sz="1000" dirty="0"/>
              <a:t>'</a:t>
            </a:r>
          </a:p>
          <a:p>
            <a:r>
              <a:rPr lang="en-US" sz="1000" dirty="0"/>
              <a:t>Successfully installed '</a:t>
            </a:r>
            <a:r>
              <a:rPr lang="en-US" sz="1000" dirty="0" err="1"/>
              <a:t>Microsoft.AspNet.SignalR</a:t>
            </a:r>
            <a:r>
              <a:rPr lang="en-US" sz="1000" dirty="0"/>
              <a:t> 2.2.0' to </a:t>
            </a:r>
            <a:r>
              <a:rPr lang="en-US" sz="1000" dirty="0" err="1"/>
              <a:t>FirstSampleChat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77627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Persistent Connections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Low level, so you have more control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Routes must be defined in Startup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You must serialize and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deserialize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any data sent and received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If you are converting an existing application using a messaging and dispatching model, it might be easier to use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Hubs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Hubs is an abstraction over Persistent Connections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Routes are automatically mapped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Protocol is defined by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SignalR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Hubs is usually a better choice for most applications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>
                <a:ea typeface="+mj-ea"/>
              </a:rPr>
              <a:t>Hubs </a:t>
            </a:r>
            <a:r>
              <a:rPr dirty="0">
                <a:solidFill>
                  <a:schemeClr val="tx2"/>
                </a:solidFill>
                <a:ea typeface="+mj-ea"/>
              </a:rPr>
              <a:t>vs Persistent Connections</a:t>
            </a:r>
            <a:endParaRPr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76275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autoRev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36132" y="176054"/>
            <a:ext cx="6688666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protected override Task </a:t>
            </a:r>
            <a:r>
              <a:rPr lang="en-US" sz="900" dirty="0" err="1"/>
              <a:t>OnReceived</a:t>
            </a:r>
            <a:r>
              <a:rPr lang="en-US" sz="900" dirty="0"/>
              <a:t>(</a:t>
            </a:r>
            <a:r>
              <a:rPr lang="en-US" sz="900" dirty="0" err="1"/>
              <a:t>IRequest</a:t>
            </a:r>
            <a:r>
              <a:rPr lang="en-US" sz="900" dirty="0"/>
              <a:t> request, string </a:t>
            </a:r>
            <a:r>
              <a:rPr lang="en-US" sz="900" dirty="0" err="1"/>
              <a:t>connectionId</a:t>
            </a:r>
            <a:r>
              <a:rPr lang="en-US" sz="900" dirty="0"/>
              <a:t>, string data)</a:t>
            </a:r>
          </a:p>
          <a:p>
            <a:r>
              <a:rPr lang="en-US" sz="900" dirty="0"/>
              <a:t>        {</a:t>
            </a:r>
          </a:p>
          <a:p>
            <a:r>
              <a:rPr lang="en-US" sz="900" dirty="0"/>
              <a:t>            </a:t>
            </a:r>
            <a:r>
              <a:rPr lang="en-US" sz="900" dirty="0" err="1"/>
              <a:t>var</a:t>
            </a:r>
            <a:r>
              <a:rPr lang="en-US" sz="900" dirty="0"/>
              <a:t> message = </a:t>
            </a:r>
            <a:r>
              <a:rPr lang="en-US" sz="900" dirty="0" err="1"/>
              <a:t>JsonConvert.DeserializeObject</a:t>
            </a:r>
            <a:r>
              <a:rPr lang="en-US" sz="900" dirty="0"/>
              <a:t>&lt;Message&gt;(data);</a:t>
            </a:r>
          </a:p>
          <a:p>
            <a:r>
              <a:rPr lang="en-US" sz="900" dirty="0"/>
              <a:t> </a:t>
            </a:r>
          </a:p>
          <a:p>
            <a:r>
              <a:rPr lang="en-US" sz="900" dirty="0"/>
              <a:t>            switch (</a:t>
            </a:r>
            <a:r>
              <a:rPr lang="en-US" sz="900" dirty="0" err="1"/>
              <a:t>message.Type</a:t>
            </a:r>
            <a:r>
              <a:rPr lang="en-US" sz="900" dirty="0"/>
              <a:t>)</a:t>
            </a:r>
          </a:p>
          <a:p>
            <a:r>
              <a:rPr lang="en-US" sz="900" dirty="0"/>
              <a:t>            {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sendToMe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Connection.Send</a:t>
            </a:r>
            <a:r>
              <a:rPr lang="en-US" sz="900" dirty="0"/>
              <a:t>(</a:t>
            </a:r>
            <a:r>
              <a:rPr lang="en-US" sz="900" dirty="0" err="1"/>
              <a:t>connectionId</a:t>
            </a:r>
            <a:r>
              <a:rPr lang="en-US" sz="900" dirty="0"/>
              <a:t>, </a:t>
            </a:r>
            <a:r>
              <a:rPr lang="en-US" sz="900" dirty="0" err="1"/>
              <a:t>message.Content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sendToConnectionId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Connection.Send</a:t>
            </a:r>
            <a:r>
              <a:rPr lang="en-US" sz="900" dirty="0"/>
              <a:t>(</a:t>
            </a:r>
            <a:r>
              <a:rPr lang="en-US" sz="900" dirty="0" err="1"/>
              <a:t>message.ConnectionId</a:t>
            </a:r>
            <a:r>
              <a:rPr lang="en-US" sz="900" dirty="0"/>
              <a:t>, </a:t>
            </a:r>
            <a:r>
              <a:rPr lang="en-US" sz="900" dirty="0" err="1"/>
              <a:t>message.Content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sendBroadcast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Connection.Broadcast</a:t>
            </a:r>
            <a:r>
              <a:rPr lang="en-US" sz="900" dirty="0"/>
              <a:t>(</a:t>
            </a:r>
            <a:r>
              <a:rPr lang="en-US" sz="900" dirty="0" err="1"/>
              <a:t>message.Content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sendToGroup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Groups.Send</a:t>
            </a:r>
            <a:r>
              <a:rPr lang="en-US" sz="900" dirty="0"/>
              <a:t>(</a:t>
            </a:r>
            <a:r>
              <a:rPr lang="en-US" sz="900" dirty="0" err="1"/>
              <a:t>message.GroupName</a:t>
            </a:r>
            <a:r>
              <a:rPr lang="en-US" sz="900" dirty="0"/>
              <a:t>, </a:t>
            </a:r>
            <a:r>
              <a:rPr lang="en-US" sz="900" dirty="0" err="1"/>
              <a:t>message.Content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joinGroup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Groups.Add</a:t>
            </a:r>
            <a:r>
              <a:rPr lang="en-US" sz="900" dirty="0"/>
              <a:t>(</a:t>
            </a:r>
            <a:r>
              <a:rPr lang="en-US" sz="900" dirty="0" err="1"/>
              <a:t>message.ConnectionId</a:t>
            </a:r>
            <a:r>
              <a:rPr lang="en-US" sz="900" dirty="0"/>
              <a:t>, </a:t>
            </a:r>
            <a:r>
              <a:rPr lang="en-US" sz="900" dirty="0" err="1"/>
              <a:t>message.GroupName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Connection.Broadcast</a:t>
            </a:r>
            <a:r>
              <a:rPr lang="en-US" sz="900" dirty="0"/>
              <a:t>(</a:t>
            </a:r>
            <a:r>
              <a:rPr lang="en-US" sz="900" dirty="0" err="1"/>
              <a:t>message.ConnectionId</a:t>
            </a:r>
            <a:r>
              <a:rPr lang="en-US" sz="900" dirty="0"/>
              <a:t> + " joined group " + </a:t>
            </a:r>
            <a:r>
              <a:rPr lang="en-US" sz="900" dirty="0" err="1"/>
              <a:t>message.GroupName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</a:t>
            </a:r>
            <a:r>
              <a:rPr lang="en-US" sz="900" dirty="0" err="1"/>
              <a:t>leaveGroup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Groups.Remove</a:t>
            </a:r>
            <a:r>
              <a:rPr lang="en-US" sz="900" dirty="0"/>
              <a:t>(</a:t>
            </a:r>
            <a:r>
              <a:rPr lang="en-US" sz="900" dirty="0" err="1"/>
              <a:t>message.ConnectionId</a:t>
            </a:r>
            <a:r>
              <a:rPr lang="en-US" sz="900" dirty="0"/>
              <a:t>, </a:t>
            </a:r>
            <a:r>
              <a:rPr lang="en-US" sz="900" dirty="0" err="1"/>
              <a:t>message.GroupName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</a:t>
            </a:r>
            <a:r>
              <a:rPr lang="en-US" sz="900" dirty="0" err="1"/>
              <a:t>Connection.Broadcast</a:t>
            </a:r>
            <a:r>
              <a:rPr lang="en-US" sz="900" dirty="0"/>
              <a:t>(</a:t>
            </a:r>
            <a:r>
              <a:rPr lang="en-US" sz="900" dirty="0" err="1"/>
              <a:t>message.ConnectionId</a:t>
            </a:r>
            <a:r>
              <a:rPr lang="en-US" sz="900" dirty="0"/>
              <a:t> + " left group " + </a:t>
            </a:r>
            <a:r>
              <a:rPr lang="en-US" sz="900" dirty="0" err="1"/>
              <a:t>message.GroupName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        break;</a:t>
            </a:r>
          </a:p>
          <a:p>
            <a:r>
              <a:rPr lang="en-US" sz="900" dirty="0"/>
              <a:t>                case "throw":</a:t>
            </a:r>
          </a:p>
          <a:p>
            <a:r>
              <a:rPr lang="en-US" sz="900" dirty="0"/>
              <a:t>                    throw new </a:t>
            </a:r>
            <a:r>
              <a:rPr lang="en-US" sz="900" dirty="0" err="1"/>
              <a:t>InvalidOperationException</a:t>
            </a:r>
            <a:r>
              <a:rPr lang="en-US" sz="900" dirty="0"/>
              <a:t>("Client does not receive this error");</a:t>
            </a:r>
          </a:p>
          <a:p>
            <a:r>
              <a:rPr lang="en-US" sz="900" dirty="0"/>
              <a:t>            }</a:t>
            </a:r>
          </a:p>
          <a:p>
            <a:r>
              <a:rPr lang="en-US" sz="900" dirty="0"/>
              <a:t> </a:t>
            </a:r>
          </a:p>
          <a:p>
            <a:r>
              <a:rPr lang="en-US" sz="900" dirty="0"/>
              <a:t>            return </a:t>
            </a:r>
            <a:r>
              <a:rPr lang="en-US" sz="900" dirty="0" err="1"/>
              <a:t>base.OnReceived</a:t>
            </a:r>
            <a:r>
              <a:rPr lang="en-US" sz="900" dirty="0"/>
              <a:t>(request, </a:t>
            </a:r>
            <a:r>
              <a:rPr lang="en-US" sz="900" dirty="0" err="1"/>
              <a:t>connectionId</a:t>
            </a:r>
            <a:r>
              <a:rPr lang="en-US" sz="900" dirty="0"/>
              <a:t>, data);</a:t>
            </a:r>
          </a:p>
          <a:p>
            <a:r>
              <a:rPr lang="en-US" sz="900" dirty="0"/>
              <a:t>        }</a:t>
            </a:r>
          </a:p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67956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First Example</a:t>
            </a:r>
            <a:br>
              <a:rPr lang="en-US" altLang="en-US" dirty="0">
                <a:latin typeface="Avenir Roman" charset="0"/>
                <a:cs typeface="Avenir Roman" charset="0"/>
              </a:rPr>
            </a:br>
            <a:r>
              <a:rPr lang="en-US" altLang="en-US" dirty="0">
                <a:latin typeface="Avenir Roman" charset="0"/>
                <a:cs typeface="Avenir Roman" charset="0"/>
              </a:rPr>
              <a:t>Hubs</a:t>
            </a:r>
          </a:p>
        </p:txBody>
      </p:sp>
    </p:spTree>
    <p:extLst>
      <p:ext uri="{BB962C8B-B14F-4D97-AF65-F5344CB8AC3E}">
        <p14:creationId xmlns:p14="http://schemas.microsoft.com/office/powerpoint/2010/main" val="1788129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WebSockets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Full duplex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Server-sent Events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Creates pipeline from server to client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Client to server uses AJAX calls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Forever Frame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Hidden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IFrame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with a connection to the server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Client to server uses AJAX calls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Long Polling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Opens an AJAX call for the server to call the client. Reopens when it times out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Client to server uses AJAX calls</a:t>
            </a:r>
          </a:p>
          <a:p>
            <a:pPr eaLnBrk="1" hangingPunct="1"/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 err="1">
                <a:ea typeface="+mj-ea"/>
              </a:rPr>
              <a:t>SignalR</a:t>
            </a:r>
            <a:r>
              <a:rPr dirty="0">
                <a:ea typeface="+mj-ea"/>
              </a:rPr>
              <a:t> </a:t>
            </a:r>
            <a:r>
              <a:rPr dirty="0">
                <a:solidFill>
                  <a:schemeClr val="tx2"/>
                </a:solidFill>
                <a:ea typeface="+mj-ea"/>
              </a:rPr>
              <a:t>Transport Protocols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 err="1">
                <a:ea typeface="+mj-ea"/>
              </a:rPr>
              <a:t>SignalR</a:t>
            </a:r>
            <a:r>
              <a:rPr dirty="0">
                <a:ea typeface="+mj-ea"/>
              </a:rPr>
              <a:t> </a:t>
            </a:r>
            <a:r>
              <a:rPr dirty="0">
                <a:solidFill>
                  <a:schemeClr val="tx2"/>
                </a:solidFill>
                <a:ea typeface="+mj-ea"/>
              </a:rPr>
              <a:t>Transport Selection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363" y="760413"/>
            <a:ext cx="4206009" cy="390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503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Calling Specific Clients</a:t>
            </a:r>
          </a:p>
        </p:txBody>
      </p:sp>
    </p:spTree>
    <p:extLst>
      <p:ext uri="{BB962C8B-B14F-4D97-AF65-F5344CB8AC3E}">
        <p14:creationId xmlns:p14="http://schemas.microsoft.com/office/powerpoint/2010/main" val="2197008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Calling Groups</a:t>
            </a:r>
          </a:p>
        </p:txBody>
      </p:sp>
    </p:spTree>
    <p:extLst>
      <p:ext uri="{BB962C8B-B14F-4D97-AF65-F5344CB8AC3E}">
        <p14:creationId xmlns:p14="http://schemas.microsoft.com/office/powerpoint/2010/main" val="1223029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Clients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Javascript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.NET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Windows Phone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iOS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Android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Others - Node	</a:t>
            </a:r>
          </a:p>
        </p:txBody>
      </p:sp>
    </p:spTree>
    <p:extLst>
      <p:ext uri="{BB962C8B-B14F-4D97-AF65-F5344CB8AC3E}">
        <p14:creationId xmlns:p14="http://schemas.microsoft.com/office/powerpoint/2010/main" val="2308314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.NET Client</a:t>
            </a:r>
          </a:p>
        </p:txBody>
      </p:sp>
    </p:spTree>
    <p:extLst>
      <p:ext uri="{BB962C8B-B14F-4D97-AF65-F5344CB8AC3E}">
        <p14:creationId xmlns:p14="http://schemas.microsoft.com/office/powerpoint/2010/main" val="93255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b="0" dirty="0">
                <a:solidFill>
                  <a:schemeClr val="bg2"/>
                </a:solidFill>
                <a:latin typeface="Avenir Heavy" charset="0"/>
                <a:cs typeface="Avenir Light" charset="0"/>
              </a:rPr>
              <a:t>Intro to </a:t>
            </a:r>
            <a:r>
              <a:rPr lang="en-US" altLang="en-US" dirty="0" err="1">
                <a:latin typeface="Avenir Light" charset="0"/>
                <a:cs typeface="Avenir Light" charset="0"/>
              </a:rPr>
              <a:t>SignalR</a:t>
            </a:r>
            <a:endParaRPr lang="en-US" altLang="en-US" dirty="0">
              <a:latin typeface="Avenir Light" charset="0"/>
              <a:cs typeface="Avenir Light" charset="0"/>
            </a:endParaRPr>
          </a:p>
        </p:txBody>
      </p:sp>
      <p:sp>
        <p:nvSpPr>
          <p:cNvPr id="1638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875213" y="3943350"/>
            <a:ext cx="3811587" cy="381000"/>
          </a:xfrm>
        </p:spPr>
        <p:txBody>
          <a:bodyPr/>
          <a:lstStyle/>
          <a:p>
            <a:pPr marL="0" indent="0" eaLnBrk="1" hangingPunct="1"/>
            <a:r>
              <a:rPr lang="en-US" altLang="en-US" dirty="0">
                <a:latin typeface="Avenir Light" charset="0"/>
                <a:cs typeface="Avenir Light" charset="0"/>
              </a:rPr>
              <a:t>Anne </a:t>
            </a:r>
            <a:r>
              <a:rPr lang="en-US" altLang="en-US" dirty="0" err="1">
                <a:latin typeface="Avenir Light" charset="0"/>
                <a:cs typeface="Avenir Light" charset="0"/>
              </a:rPr>
              <a:t>Bougie</a:t>
            </a:r>
            <a:endParaRPr lang="en-US" altLang="en-US" dirty="0">
              <a:latin typeface="Avenir Light" charset="0"/>
              <a:cs typeface="Avenir Light" charset="0"/>
            </a:endParaRPr>
          </a:p>
        </p:txBody>
      </p:sp>
      <p:sp>
        <p:nvSpPr>
          <p:cNvPr id="16388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876800" y="4324350"/>
            <a:ext cx="3811588" cy="381000"/>
          </a:xfrm>
        </p:spPr>
        <p:txBody>
          <a:bodyPr/>
          <a:lstStyle/>
          <a:p>
            <a:pPr marL="0" indent="0" eaLnBrk="1" hangingPunct="1"/>
            <a:r>
              <a:rPr lang="en-US" altLang="en-US" dirty="0">
                <a:latin typeface="Avenir Light" charset="0"/>
                <a:cs typeface="Avenir Light" charset="0"/>
              </a:rPr>
              <a:t>@</a:t>
            </a:r>
            <a:r>
              <a:rPr lang="en-US" altLang="en-US" dirty="0" err="1">
                <a:latin typeface="Avenir Light" charset="0"/>
                <a:cs typeface="Avenir Light" charset="0"/>
              </a:rPr>
              <a:t>bougiefever</a:t>
            </a:r>
            <a:endParaRPr lang="en-US" altLang="en-US" dirty="0">
              <a:latin typeface="Avenir Light" charset="0"/>
              <a:cs typeface="Avenir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267" y="3297583"/>
            <a:ext cx="2591145" cy="148065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Extending With </a:t>
            </a:r>
            <a:r>
              <a:rPr lang="en-US" altLang="en-US" dirty="0" err="1">
                <a:latin typeface="Avenir Roman" charset="0"/>
                <a:cs typeface="Avenir Roman" charset="0"/>
              </a:rPr>
              <a:t>HubPipelines</a:t>
            </a:r>
            <a:endParaRPr lang="en-US" altLang="en-US" dirty="0">
              <a:latin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848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1973527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Troubleshooting &amp; Diagnostic Tools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Browser Developer Tools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Set logging to true on client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Enable Detailed Errors on server </a:t>
            </a:r>
            <a:r>
              <a:rPr lang="en-US" altLang="en-US" dirty="0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– sends full exception stack details to client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Fiddler</a:t>
            </a:r>
          </a:p>
          <a:p>
            <a:pPr lvl="1" eaLnBrk="1" hangingPunct="1"/>
            <a:r>
              <a:rPr lang="en-US" dirty="0" err="1"/>
              <a:t>Microsoft.AspNet.SignalR.Utils</a:t>
            </a:r>
            <a:r>
              <a:rPr lang="en-US" dirty="0"/>
              <a:t> </a:t>
            </a:r>
            <a:r>
              <a:rPr lang="en-US" dirty="0" err="1"/>
              <a:t>Nuget</a:t>
            </a:r>
            <a:r>
              <a:rPr lang="en-US" dirty="0"/>
              <a:t> Package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Performance Counters </a:t>
            </a:r>
            <a:r>
              <a:rPr lang="en-US" altLang="en-US" dirty="0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– signalr.exe </a:t>
            </a:r>
            <a:r>
              <a:rPr lang="en-US" altLang="en-US" dirty="0" err="1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ipc</a:t>
            </a:r>
            <a:endParaRPr lang="en-US" altLang="en-US" dirty="0">
              <a:solidFill>
                <a:srgbClr val="4EB6D0"/>
              </a:solidFill>
              <a:latin typeface="Arial Narrow" panose="020B0606020202030204" pitchFamily="34" charset="0"/>
              <a:ea typeface="Arial" panose="020B0604020202020204" pitchFamily="34" charset="0"/>
              <a:cs typeface="Arial Narrow" panose="020B0606020202030204" pitchFamily="34" charset="0"/>
            </a:endParaRP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Hub Proxy Generation </a:t>
            </a:r>
            <a:r>
              <a:rPr lang="en-US" altLang="en-US" dirty="0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– signalr.exe </a:t>
            </a:r>
            <a:r>
              <a:rPr lang="en-US" altLang="en-US" dirty="0" err="1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ghp</a:t>
            </a:r>
            <a:r>
              <a:rPr lang="en-US" altLang="en-US" dirty="0">
                <a:solidFill>
                  <a:srgbClr val="4EB6D0"/>
                </a:solidFill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 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System Diagnostics</a:t>
            </a:r>
          </a:p>
        </p:txBody>
      </p:sp>
    </p:spTree>
    <p:extLst>
      <p:ext uri="{BB962C8B-B14F-4D97-AF65-F5344CB8AC3E}">
        <p14:creationId xmlns:p14="http://schemas.microsoft.com/office/powerpoint/2010/main" val="2426886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874" y="827611"/>
            <a:ext cx="2472825" cy="396353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Counters Added</a:t>
            </a:r>
          </a:p>
        </p:txBody>
      </p:sp>
    </p:spTree>
    <p:extLst>
      <p:ext uri="{BB962C8B-B14F-4D97-AF65-F5344CB8AC3E}">
        <p14:creationId xmlns:p14="http://schemas.microsoft.com/office/powerpoint/2010/main" val="2395981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latin typeface="Avenir Roman" charset="0"/>
                <a:cs typeface="Avenir Roman" charset="0"/>
              </a:rPr>
              <a:t>TroubleShooting</a:t>
            </a:r>
            <a:endParaRPr lang="en-US" altLang="en-US" dirty="0">
              <a:latin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861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Supported Server Platforms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Server 2012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Server 2008 R2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8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7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Azure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Linux </a:t>
            </a:r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10154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Supported Server Platforms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Server 2012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Server 2008 R2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8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Windows 7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Azure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Linux </a:t>
            </a:r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276416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Hosting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IIS8+ </a:t>
            </a:r>
            <a:r>
              <a:rPr lang="en-US" altLang="en-US" dirty="0" err="1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WebSockets</a:t>
            </a:r>
            <a:endParaRPr lang="en-US" altLang="en-US" dirty="0">
              <a:solidFill>
                <a:srgbClr val="00B0F0"/>
              </a:solidFill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IIS7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IIS </a:t>
            </a:r>
            <a:r>
              <a:rPr lang="en-US" altLang="en-US" dirty="0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must run in integrated mode, and the application must run in full-trust mode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Self host in a Windows service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Self host with Katana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Azure </a:t>
            </a:r>
            <a:r>
              <a:rPr lang="en-US" altLang="en-US" dirty="0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running 4.5 framework and </a:t>
            </a:r>
            <a:r>
              <a:rPr lang="en-US" altLang="en-US" dirty="0" err="1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WebSockets</a:t>
            </a:r>
            <a:r>
              <a:rPr lang="en-US" altLang="en-US" dirty="0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 must be enabled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Linux </a:t>
            </a:r>
            <a:r>
              <a:rPr lang="en-US" altLang="en-US" dirty="0">
                <a:solidFill>
                  <a:srgbClr val="00B0F0"/>
                </a:solidFill>
                <a:latin typeface="Arial Narrow" panose="020B0606020202030204" pitchFamily="34" charset="0"/>
                <a:cs typeface="Arial Narrow" panose="020B0606020202030204" pitchFamily="34" charset="0"/>
              </a:rPr>
              <a:t>using Mono</a:t>
            </a:r>
          </a:p>
          <a:p>
            <a:pPr lvl="3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63387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Hosting in IIS</a:t>
            </a:r>
          </a:p>
        </p:txBody>
      </p:sp>
    </p:spTree>
    <p:extLst>
      <p:ext uri="{BB962C8B-B14F-4D97-AF65-F5344CB8AC3E}">
        <p14:creationId xmlns:p14="http://schemas.microsoft.com/office/powerpoint/2010/main" val="28927529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3"/>
          </p:nvPr>
        </p:nvSpPr>
        <p:spPr>
          <a:xfrm>
            <a:off x="457200" y="971550"/>
            <a:ext cx="8136194" cy="3429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Recommended Settings for IIS Hosting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Decrease Message Buffer Size to 500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Default is 1000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Increase Maximum Number of Concurrent Requests to 10000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Default size is 5000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Increate Request Queue Limit to 250000</a:t>
            </a:r>
          </a:p>
          <a:p>
            <a:pPr lvl="2" eaLnBrk="1" hangingPunct="1"/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>
                <a:ea typeface="+mj-ea"/>
              </a:rPr>
              <a:t>Hosting </a:t>
            </a:r>
            <a:r>
              <a:rPr dirty="0">
                <a:solidFill>
                  <a:schemeClr val="tx2"/>
                </a:solidFill>
                <a:ea typeface="+mj-ea"/>
              </a:rPr>
              <a:t>in IIS</a:t>
            </a:r>
            <a:endParaRPr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766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2"/>
                </a:solidFill>
                <a:latin typeface="Avenir Roman" charset="0"/>
                <a:cs typeface="Avenir Roman" charset="0"/>
              </a:rPr>
              <a:t>What</a:t>
            </a:r>
            <a:r>
              <a:rPr lang="en-US" altLang="en-US" dirty="0">
                <a:latin typeface="Avenir Roman" charset="0"/>
                <a:cs typeface="Avenir Roman" charset="0"/>
              </a:rPr>
              <a:t> Are We Going To Cover?</a:t>
            </a:r>
          </a:p>
        </p:txBody>
      </p:sp>
      <p:sp>
        <p:nvSpPr>
          <p:cNvPr id="17411" name="Content Placeholder 3"/>
          <p:cNvSpPr>
            <a:spLocks noGrp="1"/>
          </p:cNvSpPr>
          <p:nvPr>
            <p:ph idx="1"/>
          </p:nvPr>
        </p:nvSpPr>
        <p:spPr>
          <a:xfrm>
            <a:off x="457200" y="971550"/>
            <a:ext cx="8229600" cy="3708605"/>
          </a:xfrm>
        </p:spPr>
        <p:txBody>
          <a:bodyPr>
            <a:normAutofit fontScale="92500" lnSpcReduction="20000"/>
          </a:bodyPr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What is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SignalR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?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When to use </a:t>
            </a:r>
            <a:r>
              <a:rPr lang="en-US" altLang="en-US" dirty="0" err="1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SignalR</a:t>
            </a:r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?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Technology behind </a:t>
            </a:r>
            <a:r>
              <a:rPr lang="en-US" altLang="en-US" dirty="0" err="1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SignalR</a:t>
            </a:r>
            <a:endParaRPr lang="en-US" altLang="en-US" dirty="0">
              <a:latin typeface="Arial Narrow" panose="020B0606020202030204" pitchFamily="34" charset="0"/>
              <a:ea typeface="Arial" panose="020B0604020202020204" pitchFamily="34" charset="0"/>
              <a:cs typeface="Arial Narrow" panose="020B0606020202030204" pitchFamily="34" charset="0"/>
            </a:endParaRP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Transport Protocols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Hubs vs Persistent Connection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Hub Pipelines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Hosting </a:t>
            </a:r>
            <a:r>
              <a:rPr lang="en-US" altLang="en-US" dirty="0" err="1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SignalR</a:t>
            </a:r>
            <a:endParaRPr lang="en-US" altLang="en-US" dirty="0">
              <a:latin typeface="Arial Narrow" panose="020B0606020202030204" pitchFamily="34" charset="0"/>
              <a:ea typeface="Arial" panose="020B0604020202020204" pitchFamily="34" charset="0"/>
              <a:cs typeface="Arial Narrow" panose="020B0606020202030204" pitchFamily="34" charset="0"/>
            </a:endParaRP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IIS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Self Hosting using Katana</a:t>
            </a: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Javascript</a:t>
            </a:r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 Client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ea typeface="Arial" panose="020B0604020202020204" pitchFamily="34" charset="0"/>
                <a:cs typeface="Arial Narrow" panose="020B0606020202030204" pitchFamily="34" charset="0"/>
              </a:rPr>
              <a:t>.NET Client		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3"/>
          </p:nvPr>
        </p:nvSpPr>
        <p:spPr>
          <a:xfrm>
            <a:off x="457200" y="971550"/>
            <a:ext cx="8136194" cy="3429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Enabling CORS</a:t>
            </a: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Add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Nuget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package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Microsoft.Owin.Cors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2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Enable CORS in the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Owin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Startup of the host project</a:t>
            </a:r>
          </a:p>
          <a:p>
            <a:pPr lvl="3" eaLnBrk="1" hangingPunct="1"/>
            <a:r>
              <a:rPr lang="en-US" i="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app.UseCors</a:t>
            </a:r>
            <a:r>
              <a:rPr lang="en-US" i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i="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CorsOptions.AllowAll</a:t>
            </a:r>
            <a:r>
              <a:rPr lang="en-US" i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en-US" i="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>
                <a:ea typeface="+mj-ea"/>
              </a:rPr>
              <a:t>Cross-Domain </a:t>
            </a:r>
            <a:r>
              <a:rPr dirty="0">
                <a:solidFill>
                  <a:schemeClr val="tx2"/>
                </a:solidFill>
                <a:ea typeface="+mj-ea"/>
              </a:rPr>
              <a:t>Issues</a:t>
            </a:r>
            <a:endParaRPr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53255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Self-Hosting</a:t>
            </a:r>
          </a:p>
        </p:txBody>
      </p:sp>
    </p:spTree>
    <p:extLst>
      <p:ext uri="{BB962C8B-B14F-4D97-AF65-F5344CB8AC3E}">
        <p14:creationId xmlns:p14="http://schemas.microsoft.com/office/powerpoint/2010/main" val="3862928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Scaling with </a:t>
            </a:r>
            <a:r>
              <a:rPr lang="en-US" altLang="en-US" dirty="0" err="1">
                <a:latin typeface="Avenir Roman" charset="0"/>
                <a:cs typeface="Avenir Roman" charset="0"/>
              </a:rPr>
              <a:t>Sql</a:t>
            </a:r>
            <a:r>
              <a:rPr lang="en-US" altLang="en-US" dirty="0">
                <a:latin typeface="Avenir Roman" charset="0"/>
                <a:cs typeface="Avenir Roman" charset="0"/>
              </a:rPr>
              <a:t> Server Backplane</a:t>
            </a:r>
          </a:p>
        </p:txBody>
      </p:sp>
    </p:spTree>
    <p:extLst>
      <p:ext uri="{BB962C8B-B14F-4D97-AF65-F5344CB8AC3E}">
        <p14:creationId xmlns:p14="http://schemas.microsoft.com/office/powerpoint/2010/main" val="16986168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ontent Placeholder 1"/>
          <p:cNvSpPr>
            <a:spLocks noGrp="1"/>
          </p:cNvSpPr>
          <p:nvPr>
            <p:ph idx="1"/>
          </p:nvPr>
        </p:nvSpPr>
        <p:spPr>
          <a:xfrm>
            <a:off x="457199" y="971550"/>
            <a:ext cx="7496175" cy="3429000"/>
          </a:xfrm>
        </p:spPr>
        <p:txBody>
          <a:bodyPr/>
          <a:lstStyle/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Create or Select Database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Use Dependency Resolver to  add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UseSqlServer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directive		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Database needs Set Enable Broker enabled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 err="1">
                <a:ea typeface="+mj-ea"/>
              </a:rPr>
              <a:t>SignalR</a:t>
            </a:r>
            <a:r>
              <a:rPr dirty="0">
                <a:ea typeface="+mj-ea"/>
              </a:rPr>
              <a:t> </a:t>
            </a:r>
            <a:r>
              <a:rPr dirty="0" err="1">
                <a:solidFill>
                  <a:schemeClr val="tx2"/>
                </a:solidFill>
                <a:ea typeface="+mj-ea"/>
              </a:rPr>
              <a:t>Sql</a:t>
            </a:r>
            <a:r>
              <a:rPr dirty="0">
                <a:solidFill>
                  <a:schemeClr val="tx2"/>
                </a:solidFill>
                <a:ea typeface="+mj-ea"/>
              </a:rPr>
              <a:t> Backplane</a:t>
            </a:r>
            <a:endParaRPr dirty="0">
              <a:ea typeface="+mj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lang="en-US" dirty="0">
                <a:ea typeface="+mj-ea"/>
              </a:rPr>
              <a:t>Resources</a:t>
            </a:r>
            <a:endParaRPr dirty="0"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2052" y="760413"/>
            <a:ext cx="68039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http://www.asp.net/signalr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http://kevgriffin.com/signalr-transports-explained/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http://blog.3d-logic.com/2015/03/29/signalr-on-the-wire-an-informal-description-of-the-signalr-protocol/</a:t>
            </a:r>
            <a:endParaRPr lang="en-US" dirty="0"/>
          </a:p>
          <a:p>
            <a:endParaRPr lang="en-US" dirty="0"/>
          </a:p>
          <a:p>
            <a:r>
              <a:rPr lang="en-US" dirty="0"/>
              <a:t>Books:</a:t>
            </a:r>
          </a:p>
          <a:p>
            <a:r>
              <a:rPr lang="en-US" i="1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Apress</a:t>
            </a:r>
            <a:r>
              <a:rPr lang="en-US" dirty="0"/>
              <a:t> Pro ASP.NET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i="1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Packt</a:t>
            </a:r>
            <a:r>
              <a:rPr lang="en-US" i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Pub </a:t>
            </a:r>
            <a:r>
              <a:rPr lang="en-US" dirty="0" err="1"/>
              <a:t>SignalR</a:t>
            </a:r>
            <a:r>
              <a:rPr lang="en-US" dirty="0"/>
              <a:t>: Real-Time Application Development</a:t>
            </a:r>
          </a:p>
          <a:p>
            <a:r>
              <a:rPr lang="en-US" i="1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Packt</a:t>
            </a:r>
            <a:r>
              <a:rPr lang="en-US" i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Pub </a:t>
            </a:r>
            <a:r>
              <a:rPr lang="en-US" dirty="0" err="1"/>
              <a:t>SignalR</a:t>
            </a:r>
            <a:r>
              <a:rPr lang="en-US" dirty="0"/>
              <a:t> Real-Time Application Cookbook</a:t>
            </a:r>
          </a:p>
          <a:p>
            <a:endParaRPr lang="en-US" dirty="0"/>
          </a:p>
          <a:p>
            <a:r>
              <a:rPr lang="en-US" dirty="0"/>
              <a:t>Anne Bougie @</a:t>
            </a:r>
            <a:r>
              <a:rPr lang="en-US" dirty="0" err="1"/>
              <a:t>bougiefever</a:t>
            </a:r>
            <a:endParaRPr lang="en-US" dirty="0"/>
          </a:p>
          <a:p>
            <a:r>
              <a:rPr lang="en-US" dirty="0"/>
              <a:t>abougie@skylinetechnologies.com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54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2"/>
                </a:solidFill>
                <a:latin typeface="Avenir Roman" charset="0"/>
                <a:cs typeface="Avenir Roman" charset="0"/>
              </a:rPr>
              <a:t>What</a:t>
            </a:r>
            <a:r>
              <a:rPr lang="en-US" altLang="en-US" dirty="0">
                <a:latin typeface="Avenir Roman" charset="0"/>
                <a:cs typeface="Avenir Roman" charset="0"/>
              </a:rPr>
              <a:t> Is </a:t>
            </a:r>
            <a:r>
              <a:rPr lang="en-US" altLang="en-US" dirty="0" err="1"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9432" y="1209368"/>
            <a:ext cx="4454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Library in .NET for providing real-time web.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00399" y="2143071"/>
            <a:ext cx="4454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The ability for the server to push functionality to the client.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33834" y="3090150"/>
            <a:ext cx="4454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Candidates for real-time are social media, dashboards, collaborative apps, progress updates, or any place real-time updates are needed</a:t>
            </a:r>
          </a:p>
        </p:txBody>
      </p:sp>
    </p:spTree>
    <p:extLst>
      <p:ext uri="{BB962C8B-B14F-4D97-AF65-F5344CB8AC3E}">
        <p14:creationId xmlns:p14="http://schemas.microsoft.com/office/powerpoint/2010/main" val="88072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2"/>
                </a:solidFill>
                <a:latin typeface="Avenir Roman" charset="0"/>
                <a:cs typeface="Avenir Roman" charset="0"/>
              </a:rPr>
              <a:t>What</a:t>
            </a:r>
            <a:r>
              <a:rPr lang="en-US" altLang="en-US" dirty="0">
                <a:latin typeface="Avenir Roman" charset="0"/>
                <a:cs typeface="Avenir Roman" charset="0"/>
              </a:rPr>
              <a:t> Is </a:t>
            </a:r>
            <a:r>
              <a:rPr lang="en-US" altLang="en-US" dirty="0" err="1">
                <a:latin typeface="Avenir Roman" charset="0"/>
                <a:cs typeface="Avenir Roman" charset="0"/>
              </a:rPr>
              <a:t>SignalR</a:t>
            </a:r>
            <a:endParaRPr lang="en-US" altLang="en-US" dirty="0">
              <a:latin typeface="Avenir Roman" charset="0"/>
              <a:cs typeface="Avenir Roman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70999" y="1563757"/>
            <a:ext cx="894522" cy="2604052"/>
            <a:chOff x="669235" y="1563757"/>
            <a:chExt cx="894522" cy="2604052"/>
          </a:xfrm>
        </p:grpSpPr>
        <p:sp>
          <p:nvSpPr>
            <p:cNvPr id="3" name="Rectangle 2"/>
            <p:cNvSpPr/>
            <p:nvPr/>
          </p:nvSpPr>
          <p:spPr bwMode="auto">
            <a:xfrm>
              <a:off x="669235" y="1563757"/>
              <a:ext cx="894522" cy="2604052"/>
            </a:xfrm>
            <a:prstGeom prst="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69235" y="2189598"/>
              <a:ext cx="894522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Web Client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823260" y="1563757"/>
            <a:ext cx="894522" cy="2604052"/>
            <a:chOff x="3021496" y="1563757"/>
            <a:chExt cx="894522" cy="2604052"/>
          </a:xfrm>
        </p:grpSpPr>
        <p:sp>
          <p:nvSpPr>
            <p:cNvPr id="9" name="Rectangle 8"/>
            <p:cNvSpPr/>
            <p:nvPr/>
          </p:nvSpPr>
          <p:spPr bwMode="auto">
            <a:xfrm>
              <a:off x="3021496" y="1563757"/>
              <a:ext cx="894522" cy="2604052"/>
            </a:xfrm>
            <a:prstGeom prst="rect">
              <a:avLst/>
            </a:prstGeom>
            <a:solidFill>
              <a:schemeClr val="accent3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1496" y="2189598"/>
              <a:ext cx="894522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Web Server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365521" y="1630017"/>
            <a:ext cx="1683026" cy="326840"/>
            <a:chOff x="1563757" y="1630017"/>
            <a:chExt cx="1683026" cy="326840"/>
          </a:xfrm>
        </p:grpSpPr>
        <p:sp>
          <p:nvSpPr>
            <p:cNvPr id="6" name="Right Arrow 5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65521" y="2320403"/>
            <a:ext cx="1683026" cy="326840"/>
            <a:chOff x="1563757" y="1630017"/>
            <a:chExt cx="1683026" cy="326840"/>
          </a:xfrm>
        </p:grpSpPr>
        <p:sp>
          <p:nvSpPr>
            <p:cNvPr id="18" name="Right Arrow 17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365521" y="2670090"/>
            <a:ext cx="1683026" cy="326840"/>
            <a:chOff x="1563757" y="1630017"/>
            <a:chExt cx="1683026" cy="326840"/>
          </a:xfrm>
        </p:grpSpPr>
        <p:sp>
          <p:nvSpPr>
            <p:cNvPr id="21" name="Right Arrow 20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65521" y="3729524"/>
            <a:ext cx="1683026" cy="326840"/>
            <a:chOff x="1563757" y="1630017"/>
            <a:chExt cx="1683026" cy="326840"/>
          </a:xfrm>
        </p:grpSpPr>
        <p:sp>
          <p:nvSpPr>
            <p:cNvPr id="24" name="Right Arrow 23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365521" y="1962780"/>
            <a:ext cx="1683026" cy="326840"/>
            <a:chOff x="1563757" y="1630017"/>
            <a:chExt cx="1683026" cy="326840"/>
          </a:xfrm>
        </p:grpSpPr>
        <p:sp>
          <p:nvSpPr>
            <p:cNvPr id="27" name="Right Arrow 26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365521" y="3019020"/>
            <a:ext cx="1683026" cy="326840"/>
            <a:chOff x="1563757" y="1630017"/>
            <a:chExt cx="1683026" cy="326840"/>
          </a:xfrm>
        </p:grpSpPr>
        <p:sp>
          <p:nvSpPr>
            <p:cNvPr id="36" name="Right Arrow 35"/>
            <p:cNvSpPr/>
            <p:nvPr/>
          </p:nvSpPr>
          <p:spPr bwMode="auto">
            <a:xfrm>
              <a:off x="1563757" y="1630017"/>
              <a:ext cx="1457739" cy="326840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702905" y="1662632"/>
              <a:ext cx="15438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Got anything?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365519" y="3385338"/>
            <a:ext cx="1471508" cy="326840"/>
            <a:chOff x="1365519" y="3385338"/>
            <a:chExt cx="1471508" cy="326840"/>
          </a:xfrm>
        </p:grpSpPr>
        <p:sp>
          <p:nvSpPr>
            <p:cNvPr id="33" name="Right Arrow 32"/>
            <p:cNvSpPr/>
            <p:nvPr/>
          </p:nvSpPr>
          <p:spPr bwMode="auto">
            <a:xfrm rot="10800000">
              <a:off x="1365519" y="3385338"/>
              <a:ext cx="1456917" cy="326840"/>
            </a:xfrm>
            <a:prstGeom prst="rightArrow">
              <a:avLst/>
            </a:prstGeom>
            <a:solidFill>
              <a:schemeClr val="tx2">
                <a:lumMod val="25000"/>
                <a:lumOff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471873" y="3424840"/>
              <a:ext cx="136515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Yep. Here </a:t>
              </a:r>
              <a:r>
                <a:rPr lang="en-US" sz="1100" dirty="0" err="1"/>
                <a:t>ya</a:t>
              </a:r>
              <a:r>
                <a:rPr lang="en-US" sz="1100" dirty="0"/>
                <a:t> go…</a:t>
              </a: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251371" y="998336"/>
            <a:ext cx="205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Old Way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4615376" y="1536628"/>
            <a:ext cx="894522" cy="2604052"/>
            <a:chOff x="669235" y="1563757"/>
            <a:chExt cx="894522" cy="2604052"/>
          </a:xfrm>
        </p:grpSpPr>
        <p:sp>
          <p:nvSpPr>
            <p:cNvPr id="42" name="Rectangle 41"/>
            <p:cNvSpPr/>
            <p:nvPr/>
          </p:nvSpPr>
          <p:spPr bwMode="auto">
            <a:xfrm>
              <a:off x="669235" y="1563757"/>
              <a:ext cx="894522" cy="2604052"/>
            </a:xfrm>
            <a:prstGeom prst="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69235" y="2189598"/>
              <a:ext cx="894522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Web Client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683280" y="1563757"/>
            <a:ext cx="894522" cy="2604052"/>
            <a:chOff x="3021496" y="1563757"/>
            <a:chExt cx="894522" cy="2604052"/>
          </a:xfrm>
        </p:grpSpPr>
        <p:sp>
          <p:nvSpPr>
            <p:cNvPr id="45" name="Rectangle 44"/>
            <p:cNvSpPr/>
            <p:nvPr/>
          </p:nvSpPr>
          <p:spPr bwMode="auto">
            <a:xfrm>
              <a:off x="3021496" y="1563757"/>
              <a:ext cx="894522" cy="2604052"/>
            </a:xfrm>
            <a:prstGeom prst="rect">
              <a:avLst/>
            </a:prstGeom>
            <a:solidFill>
              <a:schemeClr val="accent3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021496" y="2189598"/>
              <a:ext cx="894522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Web Server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509898" y="1668555"/>
            <a:ext cx="2675591" cy="326840"/>
            <a:chOff x="5509898" y="1668555"/>
            <a:chExt cx="2675591" cy="326840"/>
          </a:xfrm>
        </p:grpSpPr>
        <p:sp>
          <p:nvSpPr>
            <p:cNvPr id="48" name="Right Arrow 47"/>
            <p:cNvSpPr/>
            <p:nvPr/>
          </p:nvSpPr>
          <p:spPr bwMode="auto">
            <a:xfrm>
              <a:off x="5509898" y="1668555"/>
              <a:ext cx="2173382" cy="3268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721844" y="1708840"/>
              <a:ext cx="24636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Hi – Do you want to party?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512225" y="1970450"/>
            <a:ext cx="2418262" cy="326840"/>
            <a:chOff x="5506449" y="2070532"/>
            <a:chExt cx="2411235" cy="326840"/>
          </a:xfrm>
        </p:grpSpPr>
        <p:sp>
          <p:nvSpPr>
            <p:cNvPr id="55" name="Right Arrow 54"/>
            <p:cNvSpPr/>
            <p:nvPr/>
          </p:nvSpPr>
          <p:spPr bwMode="auto">
            <a:xfrm rot="10800000">
              <a:off x="5506449" y="2070532"/>
              <a:ext cx="2162240" cy="326840"/>
            </a:xfrm>
            <a:prstGeom prst="rightArrow">
              <a:avLst/>
            </a:prstGeom>
            <a:solidFill>
              <a:schemeClr val="tx2">
                <a:lumMod val="10000"/>
                <a:lumOff val="9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93110" y="2101869"/>
              <a:ext cx="232457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Sure do – Select your transport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09898" y="2285849"/>
            <a:ext cx="2485044" cy="326840"/>
            <a:chOff x="5509898" y="2483823"/>
            <a:chExt cx="2485044" cy="326840"/>
          </a:xfrm>
        </p:grpSpPr>
        <p:sp>
          <p:nvSpPr>
            <p:cNvPr id="51" name="Right Arrow 50"/>
            <p:cNvSpPr/>
            <p:nvPr/>
          </p:nvSpPr>
          <p:spPr bwMode="auto">
            <a:xfrm>
              <a:off x="5509898" y="2483823"/>
              <a:ext cx="2173382" cy="3268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531297" y="2510669"/>
              <a:ext cx="24636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WebSockets</a:t>
              </a:r>
              <a:r>
                <a:rPr lang="en-US" sz="1100" dirty="0"/>
                <a:t>. I’m ready to party!</a:t>
              </a: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5632807" y="1068506"/>
            <a:ext cx="205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SignalR</a:t>
            </a:r>
            <a:r>
              <a:rPr lang="en-US" b="1" dirty="0"/>
              <a:t> Way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514630" y="2968607"/>
            <a:ext cx="2369253" cy="270669"/>
            <a:chOff x="5508174" y="2960937"/>
            <a:chExt cx="2369253" cy="270669"/>
          </a:xfrm>
        </p:grpSpPr>
        <p:sp>
          <p:nvSpPr>
            <p:cNvPr id="38" name="Left-Right Arrow 37"/>
            <p:cNvSpPr/>
            <p:nvPr/>
          </p:nvSpPr>
          <p:spPr bwMode="auto">
            <a:xfrm>
              <a:off x="5508174" y="2960937"/>
              <a:ext cx="2176830" cy="270669"/>
            </a:xfrm>
            <a:prstGeom prst="leftRightArrow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76814" y="2965466"/>
              <a:ext cx="230061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Get down, boogie </a:t>
              </a:r>
              <a:r>
                <a:rPr lang="en-US" sz="1100" dirty="0" err="1"/>
                <a:t>oogie</a:t>
              </a:r>
              <a:r>
                <a:rPr lang="en-US" sz="1100" dirty="0"/>
                <a:t> </a:t>
              </a:r>
              <a:r>
                <a:rPr lang="en-US" sz="1100" dirty="0" err="1"/>
                <a:t>oogie</a:t>
              </a:r>
              <a:r>
                <a:rPr lang="en-US" sz="1100" dirty="0"/>
                <a:t>…</a:t>
              </a: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240" y="3289699"/>
            <a:ext cx="1219200" cy="944880"/>
          </a:xfrm>
          <a:prstGeom prst="rect">
            <a:avLst/>
          </a:prstGeom>
        </p:spPr>
      </p:pic>
      <p:sp>
        <p:nvSpPr>
          <p:cNvPr id="31" name="Chevron 30"/>
          <p:cNvSpPr/>
          <p:nvPr/>
        </p:nvSpPr>
        <p:spPr bwMode="auto">
          <a:xfrm>
            <a:off x="3717782" y="2353018"/>
            <a:ext cx="366983" cy="455782"/>
          </a:xfrm>
          <a:prstGeom prst="chevron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59" name="Chevron 58"/>
          <p:cNvSpPr/>
          <p:nvPr/>
        </p:nvSpPr>
        <p:spPr bwMode="auto">
          <a:xfrm>
            <a:off x="3981551" y="2353018"/>
            <a:ext cx="366983" cy="455782"/>
          </a:xfrm>
          <a:prstGeom prst="chevron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61" name="Chevron 60"/>
          <p:cNvSpPr/>
          <p:nvPr/>
        </p:nvSpPr>
        <p:spPr bwMode="auto">
          <a:xfrm>
            <a:off x="4227487" y="2346414"/>
            <a:ext cx="366983" cy="455782"/>
          </a:xfrm>
          <a:prstGeom prst="chevron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5512224" y="2612689"/>
            <a:ext cx="2571114" cy="326840"/>
            <a:chOff x="5506449" y="2070532"/>
            <a:chExt cx="2563643" cy="326840"/>
          </a:xfrm>
        </p:grpSpPr>
        <p:sp>
          <p:nvSpPr>
            <p:cNvPr id="64" name="Right Arrow 63"/>
            <p:cNvSpPr/>
            <p:nvPr/>
          </p:nvSpPr>
          <p:spPr bwMode="auto">
            <a:xfrm rot="10800000">
              <a:off x="5506449" y="2070532"/>
              <a:ext cx="2162240" cy="326840"/>
            </a:xfrm>
            <a:prstGeom prst="rightArrow">
              <a:avLst/>
            </a:prstGeom>
            <a:solidFill>
              <a:schemeClr val="tx2">
                <a:lumMod val="10000"/>
                <a:lumOff val="9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745518" y="2101869"/>
              <a:ext cx="232457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Let’s get this party started!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2" grpId="0"/>
      <p:bldP spid="31" grpId="0" animBg="1"/>
      <p:bldP spid="59" grpId="0" animBg="1"/>
      <p:bldP spid="6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Lose it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data doesn’t change very fast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only the client initiates the requests (get </a:t>
            </a:r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gps</a:t>
            </a:r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coordinates)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only the server initiates notifications (stock ticker)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you don’t need real-time updates (calendar scheduling)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Use It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data changes frequently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the server needs to push data to the client and…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The client also initiates requests (chat)</a:t>
            </a: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When you need real-time updates when events occur (games)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>
                <a:ea typeface="+mj-ea"/>
              </a:rPr>
              <a:t>When </a:t>
            </a:r>
            <a:r>
              <a:rPr dirty="0">
                <a:solidFill>
                  <a:schemeClr val="tx2"/>
                </a:solidFill>
                <a:ea typeface="+mj-ea"/>
              </a:rPr>
              <a:t>to use </a:t>
            </a:r>
            <a:r>
              <a:rPr dirty="0" err="1">
                <a:solidFill>
                  <a:schemeClr val="tx2"/>
                </a:solidFill>
                <a:ea typeface="+mj-ea"/>
              </a:rPr>
              <a:t>SignalR</a:t>
            </a:r>
            <a:endParaRPr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7342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" presetClass="emph" presetSubtype="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solidFill>
                  <a:schemeClr val="bg2"/>
                </a:solidFill>
                <a:latin typeface="Avenir Roman" charset="0"/>
                <a:cs typeface="Avenir Roman" charset="0"/>
              </a:rPr>
              <a:t>SignalR</a:t>
            </a:r>
            <a:r>
              <a:rPr lang="en-US" altLang="en-US" dirty="0">
                <a:latin typeface="Avenir Roman" charset="0"/>
                <a:cs typeface="Avenir Roman" charset="0"/>
              </a:rPr>
              <a:t> Technologies</a:t>
            </a:r>
          </a:p>
        </p:txBody>
      </p:sp>
      <p:sp>
        <p:nvSpPr>
          <p:cNvPr id="2" name="Rounded Rectangle 1"/>
          <p:cNvSpPr/>
          <p:nvPr/>
        </p:nvSpPr>
        <p:spPr bwMode="auto">
          <a:xfrm>
            <a:off x="2094211" y="1036309"/>
            <a:ext cx="4645419" cy="154847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3" name="Rounded Rectangle 2"/>
          <p:cNvSpPr/>
          <p:nvPr/>
        </p:nvSpPr>
        <p:spPr bwMode="auto">
          <a:xfrm>
            <a:off x="2254398" y="1276589"/>
            <a:ext cx="1888870" cy="201465"/>
          </a:xfrm>
          <a:prstGeom prst="round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4303455" y="1276590"/>
            <a:ext cx="1888870" cy="199760"/>
          </a:xfrm>
          <a:prstGeom prst="round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2534725" y="1570266"/>
            <a:ext cx="3657600" cy="907726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2634309" y="1785434"/>
            <a:ext cx="1737360" cy="633222"/>
          </a:xfrm>
          <a:prstGeom prst="round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4403039" y="1785434"/>
            <a:ext cx="1737360" cy="633222"/>
          </a:xfrm>
          <a:prstGeom prst="round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28754" y="989591"/>
            <a:ext cx="307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ASP.NET Server Application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25182" y="1234821"/>
            <a:ext cx="8142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Hubs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85891" y="1241259"/>
            <a:ext cx="180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Persistent Connection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17217" y="1551889"/>
            <a:ext cx="16719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Transport Protocols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89819" y="1753627"/>
            <a:ext cx="8142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HTML5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30853" y="1773038"/>
            <a:ext cx="8142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 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2765440" y="2007454"/>
            <a:ext cx="731520" cy="349289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17" name="Rounded Rectangle 16"/>
          <p:cNvSpPr/>
          <p:nvPr/>
        </p:nvSpPr>
        <p:spPr bwMode="auto">
          <a:xfrm>
            <a:off x="3540564" y="2007454"/>
            <a:ext cx="731520" cy="349289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4502516" y="2003202"/>
            <a:ext cx="731520" cy="349289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5285573" y="1997534"/>
            <a:ext cx="731520" cy="349289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22842" y="1982043"/>
            <a:ext cx="827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Web Sockets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98105" y="1972124"/>
            <a:ext cx="862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Server-sent Events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42829" y="1972123"/>
            <a:ext cx="827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Forever Frame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11270" y="1982043"/>
            <a:ext cx="827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Long Polling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163782" y="3332018"/>
            <a:ext cx="1761400" cy="886691"/>
            <a:chOff x="658091" y="3283527"/>
            <a:chExt cx="1761400" cy="886691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58091" y="3283527"/>
              <a:ext cx="1761400" cy="886691"/>
            </a:xfrm>
            <a:prstGeom prst="round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93618" y="3415145"/>
              <a:ext cx="13661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Web Browser Application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549870" y="3332018"/>
            <a:ext cx="1761400" cy="886691"/>
            <a:chOff x="658091" y="3283527"/>
            <a:chExt cx="1761400" cy="886691"/>
          </a:xfrm>
        </p:grpSpPr>
        <p:sp>
          <p:nvSpPr>
            <p:cNvPr id="28" name="Rounded Rectangle 27"/>
            <p:cNvSpPr/>
            <p:nvPr/>
          </p:nvSpPr>
          <p:spPr bwMode="auto">
            <a:xfrm>
              <a:off x="658091" y="3283527"/>
              <a:ext cx="1761400" cy="886691"/>
            </a:xfrm>
            <a:prstGeom prst="round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77219" y="3569033"/>
              <a:ext cx="1366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.NET Client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35958" y="3332018"/>
            <a:ext cx="1761400" cy="886691"/>
            <a:chOff x="658091" y="3283527"/>
            <a:chExt cx="1761400" cy="886691"/>
          </a:xfrm>
        </p:grpSpPr>
        <p:sp>
          <p:nvSpPr>
            <p:cNvPr id="31" name="Rounded Rectangle 30"/>
            <p:cNvSpPr/>
            <p:nvPr/>
          </p:nvSpPr>
          <p:spPr bwMode="auto">
            <a:xfrm>
              <a:off x="658091" y="3283527"/>
              <a:ext cx="1761400" cy="886691"/>
            </a:xfrm>
            <a:prstGeom prst="round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21135" y="3522866"/>
              <a:ext cx="1366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Mobile Device</a:t>
              </a:r>
            </a:p>
          </p:txBody>
        </p:sp>
      </p:grpSp>
      <p:cxnSp>
        <p:nvCxnSpPr>
          <p:cNvPr id="33" name="Straight Arrow Connector 32"/>
          <p:cNvCxnSpPr>
            <a:stCxn id="20" idx="0"/>
          </p:cNvCxnSpPr>
          <p:nvPr/>
        </p:nvCxnSpPr>
        <p:spPr bwMode="auto">
          <a:xfrm flipV="1">
            <a:off x="2044482" y="2584783"/>
            <a:ext cx="1605546" cy="74723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Straight Arrow Connector 34"/>
          <p:cNvCxnSpPr>
            <a:stCxn id="28" idx="0"/>
          </p:cNvCxnSpPr>
          <p:nvPr/>
        </p:nvCxnSpPr>
        <p:spPr bwMode="auto">
          <a:xfrm flipV="1">
            <a:off x="4430570" y="2584784"/>
            <a:ext cx="7845" cy="74723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>
            <a:stCxn id="31" idx="0"/>
          </p:cNvCxnSpPr>
          <p:nvPr/>
        </p:nvCxnSpPr>
        <p:spPr bwMode="auto">
          <a:xfrm flipH="1" flipV="1">
            <a:off x="5285573" y="2570204"/>
            <a:ext cx="1531085" cy="761814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2" name="Group 41"/>
          <p:cNvGrpSpPr/>
          <p:nvPr/>
        </p:nvGrpSpPr>
        <p:grpSpPr>
          <a:xfrm>
            <a:off x="1399309" y="3913699"/>
            <a:ext cx="1235000" cy="261610"/>
            <a:chOff x="893618" y="3865208"/>
            <a:chExt cx="1235000" cy="261610"/>
          </a:xfrm>
        </p:grpSpPr>
        <p:sp>
          <p:nvSpPr>
            <p:cNvPr id="40" name="Rounded Rectangle 39"/>
            <p:cNvSpPr/>
            <p:nvPr/>
          </p:nvSpPr>
          <p:spPr bwMode="auto">
            <a:xfrm>
              <a:off x="893618" y="3876810"/>
              <a:ext cx="1235000" cy="217208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71778" y="3865208"/>
              <a:ext cx="8786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Transport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772087" y="3925301"/>
            <a:ext cx="1235000" cy="261610"/>
            <a:chOff x="893618" y="3865208"/>
            <a:chExt cx="1235000" cy="261610"/>
          </a:xfrm>
        </p:grpSpPr>
        <p:sp>
          <p:nvSpPr>
            <p:cNvPr id="45" name="Rounded Rectangle 44"/>
            <p:cNvSpPr/>
            <p:nvPr/>
          </p:nvSpPr>
          <p:spPr bwMode="auto">
            <a:xfrm>
              <a:off x="893618" y="3876810"/>
              <a:ext cx="1235000" cy="217208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71778" y="3865208"/>
              <a:ext cx="8786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Transport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264567" y="3900999"/>
            <a:ext cx="1235000" cy="261610"/>
            <a:chOff x="893618" y="3865208"/>
            <a:chExt cx="1235000" cy="261610"/>
          </a:xfrm>
        </p:grpSpPr>
        <p:sp>
          <p:nvSpPr>
            <p:cNvPr id="48" name="Rounded Rectangle 47"/>
            <p:cNvSpPr/>
            <p:nvPr/>
          </p:nvSpPr>
          <p:spPr bwMode="auto">
            <a:xfrm>
              <a:off x="893618" y="3876810"/>
              <a:ext cx="1235000" cy="217208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ＭＳ Ｐゴシック" charset="0"/>
                <a:cs typeface="Arial Unicode MS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71778" y="3865208"/>
              <a:ext cx="8786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Transport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Avenir Roman" charset="0"/>
                <a:cs typeface="Avenir Roman" charset="0"/>
              </a:rPr>
              <a:t>First Example</a:t>
            </a:r>
            <a:br>
              <a:rPr lang="en-US" altLang="en-US" dirty="0">
                <a:latin typeface="Avenir Roman" charset="0"/>
                <a:cs typeface="Avenir Roman" charset="0"/>
              </a:rPr>
            </a:br>
            <a:r>
              <a:rPr lang="en-US" altLang="en-US" dirty="0">
                <a:latin typeface="Avenir Roman" charset="0"/>
                <a:cs typeface="Avenir Roman" charset="0"/>
              </a:rPr>
              <a:t>Persistent Connections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Microsoft.AspNet.SignalR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Microsoft.AspNet.SignalR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Microsoft.AspNet.SignalR.JS</a:t>
            </a: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Microsoft.AspNet.SignalR.Core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Microsoft.AspNet.SignalR.SystemWeb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Microsoft.Owin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lvl="1" eaLnBrk="1" hangingPunct="1"/>
            <a:r>
              <a:rPr lang="en-US" alt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Microsoft.Owin.Security</a:t>
            </a:r>
            <a:endParaRPr lang="en-US" alt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/>
          <a:lstStyle/>
          <a:p>
            <a:pPr eaLnBrk="1" hangingPunct="1">
              <a:buFont typeface="Times New Roman" charset="0"/>
              <a:buNone/>
              <a:defRPr/>
            </a:pPr>
            <a:r>
              <a:rPr dirty="0" err="1">
                <a:ea typeface="+mj-ea"/>
              </a:rPr>
              <a:t>SignalR</a:t>
            </a:r>
            <a:r>
              <a:rPr dirty="0">
                <a:ea typeface="+mj-ea"/>
              </a:rPr>
              <a:t> </a:t>
            </a:r>
            <a:r>
              <a:rPr dirty="0" err="1">
                <a:solidFill>
                  <a:schemeClr val="tx2"/>
                </a:solidFill>
                <a:ea typeface="+mj-ea"/>
              </a:rPr>
              <a:t>Nuget</a:t>
            </a:r>
            <a:r>
              <a:rPr dirty="0">
                <a:solidFill>
                  <a:schemeClr val="tx2"/>
                </a:solidFill>
                <a:ea typeface="+mj-ea"/>
              </a:rPr>
              <a:t> Packages</a:t>
            </a:r>
            <a:endParaRPr dirty="0">
              <a:ea typeface="+mj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er Slide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 Theme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Slide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 Theme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randed Header and Footer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randed Footer Only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 Theme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Divider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Timeline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Blank">
  <a:themeElements>
    <a:clrScheme name="Custom 2">
      <a:dk1>
        <a:srgbClr val="141313"/>
      </a:dk1>
      <a:lt1>
        <a:srgbClr val="FFFFFE"/>
      </a:lt1>
      <a:dk2>
        <a:srgbClr val="003A5D"/>
      </a:dk2>
      <a:lt2>
        <a:srgbClr val="57C9E8"/>
      </a:lt2>
      <a:accent1>
        <a:srgbClr val="59B7B3"/>
      </a:accent1>
      <a:accent2>
        <a:srgbClr val="F99F1E"/>
      </a:accent2>
      <a:accent3>
        <a:srgbClr val="82BC00"/>
      </a:accent3>
      <a:accent4>
        <a:srgbClr val="F9BE00"/>
      </a:accent4>
      <a:accent5>
        <a:srgbClr val="777877"/>
      </a:accent5>
      <a:accent6>
        <a:srgbClr val="313231"/>
      </a:accent6>
      <a:hlink>
        <a:srgbClr val="57C9E8"/>
      </a:hlink>
      <a:folHlink>
        <a:srgbClr val="003A5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e37aee8-73ad-441e-bced-8b530ad9291b" xsi:nil="true"/>
    <_dlc_DocId xmlns="52ad97b0-86c1-49b5-b544-c488bf38e7c0">SAZVWXQSR7YH-3011-45</_dlc_DocId>
    <_dlc_DocIdUrl xmlns="52ad97b0-86c1-49b5-b544-c488bf38e7c0">
      <Url>https://my.skylinetechnologies.com/Support/SalesMarketingCenter/branding/_layouts/15/DocIdRedir.aspx?ID=SAZVWXQSR7YH-3011-45</Url>
      <Description>SAZVWXQSR7YH-3011-45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2E750987EE2543B234B3A674D6BE3D" ma:contentTypeVersion="105" ma:contentTypeDescription="Create a new document." ma:contentTypeScope="" ma:versionID="21dfcedbdd96fddb0fe2e2937c236050">
  <xsd:schema xmlns:xsd="http://www.w3.org/2001/XMLSchema" xmlns:xs="http://www.w3.org/2001/XMLSchema" xmlns:p="http://schemas.microsoft.com/office/2006/metadata/properties" xmlns:ns2="1e37aee8-73ad-441e-bced-8b530ad9291b" xmlns:ns3="52ad97b0-86c1-49b5-b544-c488bf38e7c0" targetNamespace="http://schemas.microsoft.com/office/2006/metadata/properties" ma:root="true" ma:fieldsID="a123537ca58bcc10f3198159b6343971" ns2:_="" ns3:_="">
    <xsd:import namespace="1e37aee8-73ad-441e-bced-8b530ad9291b"/>
    <xsd:import namespace="52ad97b0-86c1-49b5-b544-c488bf38e7c0"/>
    <xsd:element name="properties">
      <xsd:complexType>
        <xsd:sequence>
          <xsd:element name="documentManagement">
            <xsd:complexType>
              <xsd:all>
                <xsd:element ref="ns2:Description0" minOccurs="0"/>
                <xsd:element ref="ns3:_dlc_DocId" minOccurs="0"/>
                <xsd:element ref="ns3:_dlc_DocIdUrl" minOccurs="0"/>
                <xsd:element ref="ns3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37aee8-73ad-441e-bced-8b530ad9291b" elementFormDefault="qualified">
    <xsd:import namespace="http://schemas.microsoft.com/office/2006/documentManagement/types"/>
    <xsd:import namespace="http://schemas.microsoft.com/office/infopath/2007/PartnerControls"/>
    <xsd:element name="Description0" ma:index="8" nillable="true" ma:displayName="Description" ma:internalName="Description0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ad97b0-86c1-49b5-b544-c488bf38e7c0" elementFormDefault="qualified">
    <xsd:import namespace="http://schemas.microsoft.com/office/2006/documentManagement/types"/>
    <xsd:import namespace="http://schemas.microsoft.com/office/infopath/2007/PartnerControls"/>
    <xsd:element name="_dlc_DocId" ma:index="9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0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1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BC2F51F-4DFD-43D6-950F-88EE34EAF7C3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A7C96B0-7C48-44AB-8741-5D4BECA1E77F}">
  <ds:schemaRefs>
    <ds:schemaRef ds:uri="http://schemas.openxmlformats.org/package/2006/metadata/core-properties"/>
    <ds:schemaRef ds:uri="http://schemas.microsoft.com/office/2006/documentManagement/types"/>
    <ds:schemaRef ds:uri="1e37aee8-73ad-441e-bced-8b530ad9291b"/>
    <ds:schemaRef ds:uri="http://schemas.microsoft.com/office/infopath/2007/PartnerControls"/>
    <ds:schemaRef ds:uri="http://purl.org/dc/elements/1.1/"/>
    <ds:schemaRef ds:uri="http://schemas.microsoft.com/office/2006/metadata/properties"/>
    <ds:schemaRef ds:uri="52ad97b0-86c1-49b5-b544-c488bf38e7c0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7CB5B13-E3F5-4224-BA3D-A2156F00F9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37aee8-73ad-441e-bced-8b530ad9291b"/>
    <ds:schemaRef ds:uri="52ad97b0-86c1-49b5-b544-c488bf38e7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84D4DF55-54C1-4703-B9A8-6569F39491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4731</TotalTime>
  <Words>1099</Words>
  <Application>Microsoft Office PowerPoint</Application>
  <PresentationFormat>On-screen Show (16:9)</PresentationFormat>
  <Paragraphs>319</Paragraphs>
  <Slides>34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34</vt:i4>
      </vt:variant>
    </vt:vector>
  </HeadingPairs>
  <TitlesOfParts>
    <vt:vector size="54" baseType="lpstr">
      <vt:lpstr>Arial Unicode MS</vt:lpstr>
      <vt:lpstr>MS PGothic</vt:lpstr>
      <vt:lpstr>MS PGothic</vt:lpstr>
      <vt:lpstr>Arial</vt:lpstr>
      <vt:lpstr>Arial Black</vt:lpstr>
      <vt:lpstr>Arial Narrow</vt:lpstr>
      <vt:lpstr>Avenir Heavy</vt:lpstr>
      <vt:lpstr>Avenir Light</vt:lpstr>
      <vt:lpstr>Avenir Roman</vt:lpstr>
      <vt:lpstr>Calibri</vt:lpstr>
      <vt:lpstr>Courier New</vt:lpstr>
      <vt:lpstr>Times New Roman</vt:lpstr>
      <vt:lpstr>Wingdings</vt:lpstr>
      <vt:lpstr>Cover Slide</vt:lpstr>
      <vt:lpstr>Title Slide</vt:lpstr>
      <vt:lpstr>Branded Header and Footer</vt:lpstr>
      <vt:lpstr>Branded Footer Only</vt:lpstr>
      <vt:lpstr>Divider</vt:lpstr>
      <vt:lpstr>Timeline</vt:lpstr>
      <vt:lpstr>Blank</vt:lpstr>
      <vt:lpstr>PowerPoint Presentation</vt:lpstr>
      <vt:lpstr>Intro to SignalR</vt:lpstr>
      <vt:lpstr>What Are We Going To Cover?</vt:lpstr>
      <vt:lpstr>What Is SignalR?</vt:lpstr>
      <vt:lpstr>What Is SignalR</vt:lpstr>
      <vt:lpstr>When to use SignalR</vt:lpstr>
      <vt:lpstr>SignalR Technologies</vt:lpstr>
      <vt:lpstr>First Example Persistent Connections</vt:lpstr>
      <vt:lpstr>SignalR Nuget Packages</vt:lpstr>
      <vt:lpstr>PowerPoint Presentation</vt:lpstr>
      <vt:lpstr>Hubs vs Persistent Connections</vt:lpstr>
      <vt:lpstr>PowerPoint Presentation</vt:lpstr>
      <vt:lpstr>First Example Hubs</vt:lpstr>
      <vt:lpstr>SignalR Transport Protocols</vt:lpstr>
      <vt:lpstr>SignalR Transport Selection</vt:lpstr>
      <vt:lpstr>Calling Specific Clients</vt:lpstr>
      <vt:lpstr>Calling Groups</vt:lpstr>
      <vt:lpstr>SignalR Clients</vt:lpstr>
      <vt:lpstr>.NET Client</vt:lpstr>
      <vt:lpstr>Extending With HubPipelines</vt:lpstr>
      <vt:lpstr>Security</vt:lpstr>
      <vt:lpstr>SignalR Troubleshooting &amp; Diagnostic Tools</vt:lpstr>
      <vt:lpstr>Performance Counters Added</vt:lpstr>
      <vt:lpstr>TroubleShooting</vt:lpstr>
      <vt:lpstr>SignalR Supported Server Platforms</vt:lpstr>
      <vt:lpstr>SignalR Supported Server Platforms</vt:lpstr>
      <vt:lpstr>SignalR Hosting</vt:lpstr>
      <vt:lpstr>Hosting in IIS</vt:lpstr>
      <vt:lpstr>Hosting in IIS</vt:lpstr>
      <vt:lpstr>Cross-Domain Issues</vt:lpstr>
      <vt:lpstr>Self-Hosting</vt:lpstr>
      <vt:lpstr>Scaling with Sql Server Backplane</vt:lpstr>
      <vt:lpstr>SignalR Sql Backplane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Rhoads, Carrie</dc:creator>
  <cp:lastModifiedBy>Anne Bougie</cp:lastModifiedBy>
  <cp:revision>107</cp:revision>
  <cp:lastPrinted>1601-01-01T00:00:00Z</cp:lastPrinted>
  <dcterms:created xsi:type="dcterms:W3CDTF">1601-01-01T00:00:00Z</dcterms:created>
  <dcterms:modified xsi:type="dcterms:W3CDTF">2016-03-16T21:09:56Z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0x0101004D2E750987EE2543B234B3A674D6BE3D</vt:lpwstr>
  </property>
  <property fmtid="{D5CDD505-2E9C-101B-9397-08002B2CF9AE}" pid="3" name="_dlc_DocIdItemGuid">
    <vt:lpwstr>1dd0265d-caa9-4105-ad47-7241a40da233</vt:lpwstr>
  </property>
</Properties>
</file>